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320" r:id="rId3"/>
    <p:sldId id="319" r:id="rId4"/>
    <p:sldId id="335" r:id="rId5"/>
    <p:sldId id="307" r:id="rId6"/>
    <p:sldId id="314" r:id="rId7"/>
    <p:sldId id="346" r:id="rId8"/>
    <p:sldId id="306" r:id="rId9"/>
    <p:sldId id="339" r:id="rId10"/>
    <p:sldId id="344" r:id="rId11"/>
    <p:sldId id="309" r:id="rId12"/>
    <p:sldId id="312" r:id="rId13"/>
    <p:sldId id="333" r:id="rId14"/>
    <p:sldId id="336" r:id="rId15"/>
    <p:sldId id="338" r:id="rId16"/>
    <p:sldId id="340" r:id="rId17"/>
    <p:sldId id="308" r:id="rId18"/>
    <p:sldId id="316" r:id="rId19"/>
    <p:sldId id="317" r:id="rId20"/>
    <p:sldId id="341" r:id="rId21"/>
    <p:sldId id="349"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59" d="100"/>
          <a:sy n="59" d="100"/>
        </p:scale>
        <p:origin x="1524"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 Joel" userId="94333d05-3e99-4d83-9084-89158e8bf0b1" providerId="ADAL" clId="{2C13A98D-CA48-476B-827F-A4CC3B21BBA4}"/>
    <pc:docChg chg="custSel addSld delSld modSld sldOrd">
      <pc:chgData name="Alexa Joel" userId="94333d05-3e99-4d83-9084-89158e8bf0b1" providerId="ADAL" clId="{2C13A98D-CA48-476B-827F-A4CC3B21BBA4}" dt="2026-09-07T15:01:13.809" v="2326" actId="20577"/>
      <pc:docMkLst>
        <pc:docMk/>
      </pc:docMkLst>
      <pc:sldChg chg="modSp mod">
        <pc:chgData name="Alexa Joel" userId="94333d05-3e99-4d83-9084-89158e8bf0b1" providerId="ADAL" clId="{2C13A98D-CA48-476B-827F-A4CC3B21BBA4}" dt="2026-09-07T15:00:38.922" v="2202" actId="20577"/>
        <pc:sldMkLst>
          <pc:docMk/>
          <pc:sldMk cId="4090387088" sldId="316"/>
        </pc:sldMkLst>
        <pc:spChg chg="mod">
          <ac:chgData name="Alexa Joel" userId="94333d05-3e99-4d83-9084-89158e8bf0b1" providerId="ADAL" clId="{2C13A98D-CA48-476B-827F-A4CC3B21BBA4}" dt="2026-09-07T15:00:38.922" v="2202" actId="20577"/>
          <ac:spMkLst>
            <pc:docMk/>
            <pc:sldMk cId="4090387088" sldId="316"/>
            <ac:spMk id="2" creationId="{00000000-0000-0000-0000-000000000000}"/>
          </ac:spMkLst>
        </pc:spChg>
      </pc:sldChg>
      <pc:sldChg chg="modSp mod">
        <pc:chgData name="Alexa Joel" userId="94333d05-3e99-4d83-9084-89158e8bf0b1" providerId="ADAL" clId="{2C13A98D-CA48-476B-827F-A4CC3B21BBA4}" dt="2026-09-07T15:01:13.809" v="2326" actId="20577"/>
        <pc:sldMkLst>
          <pc:docMk/>
          <pc:sldMk cId="199607810" sldId="341"/>
        </pc:sldMkLst>
        <pc:spChg chg="mod">
          <ac:chgData name="Alexa Joel" userId="94333d05-3e99-4d83-9084-89158e8bf0b1" providerId="ADAL" clId="{2C13A98D-CA48-476B-827F-A4CC3B21BBA4}" dt="2026-09-07T15:01:13.809" v="2326" actId="20577"/>
          <ac:spMkLst>
            <pc:docMk/>
            <pc:sldMk cId="199607810" sldId="341"/>
            <ac:spMk id="2" creationId="{86FE8E92-D8C6-E6DD-2F61-67115D7AE4B0}"/>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ight Tri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oup 15"/>
          <p:cNvGrpSpPr>
            <a:grpSpLocks/>
          </p:cNvGrpSpPr>
          <p:nvPr/>
        </p:nvGrpSpPr>
        <p:grpSpPr bwMode="auto">
          <a:xfrm>
            <a:off x="-3175" y="4953000"/>
            <a:ext cx="9147175" cy="1911350"/>
            <a:chOff x="-3765" y="4832896"/>
            <a:chExt cx="9147765" cy="2032192"/>
          </a:xfrm>
        </p:grpSpPr>
        <p:sp>
          <p:nvSpPr>
            <p:cNvPr id="6" name="Freeform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7" name="Freeform 18"/>
            <p:cNvSpPr>
              <a:spLocks/>
            </p:cNvSpPr>
            <p:nvPr/>
          </p:nvSpPr>
          <p:spPr bwMode="auto">
            <a:xfrm>
              <a:off x="35926" y="5135025"/>
              <a:ext cx="9108074" cy="838869"/>
            </a:xfrm>
            <a:custGeom>
              <a:avLst/>
              <a:gdLst>
                <a:gd name="T0" fmla="*/ 0 w 5760"/>
                <a:gd name="T1" fmla="*/ 0 h 528"/>
                <a:gd name="T2" fmla="*/ 5760 w 5760"/>
                <a:gd name="T3" fmla="*/ 0 h 528"/>
                <a:gd name="T4" fmla="*/ 5760 w 5760"/>
                <a:gd name="T5" fmla="*/ 528 h 528"/>
                <a:gd name="T6" fmla="*/ 48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w="9525" cap="flat" cmpd="sng" algn="ctr">
              <a:noFill/>
              <a:prstDash val="solid"/>
              <a:round/>
              <a:headEnd type="none" w="med" len="med"/>
              <a:tailEnd type="none" w="med" len="med"/>
            </a:ln>
          </p:spPr>
          <p:txBody>
            <a:bodyPr/>
            <a:lstStyle/>
            <a:p>
              <a:pPr>
                <a:defRPr/>
              </a:pPr>
              <a:endParaRPr lang="en-GB"/>
            </a:p>
          </p:txBody>
        </p:sp>
        <p:sp>
          <p:nvSpPr>
            <p:cNvPr id="8" name="Freeform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Straight Connector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11" name="Date Placeholder 29"/>
          <p:cNvSpPr>
            <a:spLocks noGrp="1"/>
          </p:cNvSpPr>
          <p:nvPr>
            <p:ph type="dt" sz="half" idx="10"/>
          </p:nvPr>
        </p:nvSpPr>
        <p:spPr/>
        <p:txBody>
          <a:bodyPr/>
          <a:lstStyle>
            <a:lvl1pPr>
              <a:defRPr>
                <a:solidFill>
                  <a:srgbClr val="FFFFFF"/>
                </a:solidFill>
              </a:defRPr>
            </a:lvl1pPr>
            <a:extLst/>
          </a:lstStyle>
          <a:p>
            <a:pPr>
              <a:defRPr/>
            </a:pPr>
            <a:fld id="{E93F2141-26C0-487B-ADB6-CFFB49F15F7B}" type="datetimeFigureOut">
              <a:rPr lang="en-GB"/>
              <a:pPr>
                <a:defRPr/>
              </a:pPr>
              <a:t>07/09/2026</a:t>
            </a:fld>
            <a:endParaRPr lang="en-GB"/>
          </a:p>
        </p:txBody>
      </p:sp>
      <p:sp>
        <p:nvSpPr>
          <p:cNvPr id="12" name="Footer Placeholder 18"/>
          <p:cNvSpPr>
            <a:spLocks noGrp="1"/>
          </p:cNvSpPr>
          <p:nvPr>
            <p:ph type="ftr" sz="quarter" idx="11"/>
          </p:nvPr>
        </p:nvSpPr>
        <p:spPr/>
        <p:txBody>
          <a:bodyPr/>
          <a:lstStyle>
            <a:lvl1pPr>
              <a:defRPr>
                <a:solidFill>
                  <a:schemeClr val="accent1">
                    <a:tint val="20000"/>
                  </a:schemeClr>
                </a:solidFill>
              </a:defRPr>
            </a:lvl1pPr>
            <a:extLst/>
          </a:lstStyle>
          <a:p>
            <a:pPr>
              <a:defRPr/>
            </a:pPr>
            <a:endParaRPr lang="en-GB"/>
          </a:p>
        </p:txBody>
      </p:sp>
      <p:sp>
        <p:nvSpPr>
          <p:cNvPr id="13" name="Slide Number Placeholder 26"/>
          <p:cNvSpPr>
            <a:spLocks noGrp="1"/>
          </p:cNvSpPr>
          <p:nvPr>
            <p:ph type="sldNum" sz="quarter" idx="12"/>
          </p:nvPr>
        </p:nvSpPr>
        <p:spPr/>
        <p:txBody>
          <a:bodyPr/>
          <a:lstStyle>
            <a:lvl1pPr>
              <a:defRPr>
                <a:solidFill>
                  <a:srgbClr val="FFFFFF"/>
                </a:solidFill>
              </a:defRPr>
            </a:lvl1pPr>
            <a:extLst/>
          </a:lstStyle>
          <a:p>
            <a:pPr>
              <a:defRPr/>
            </a:pPr>
            <a:fld id="{E8F50CAC-0EE1-418D-9DC2-BE0DD7DED3E8}"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6"/>
          <p:cNvSpPr>
            <a:spLocks noGrp="1"/>
          </p:cNvSpPr>
          <p:nvPr>
            <p:ph type="title"/>
          </p:nvPr>
        </p:nvSpPr>
        <p:spPr/>
        <p:txBody>
          <a:bodyPr rtlCol="0"/>
          <a:lstStyle/>
          <a:p>
            <a:r>
              <a:rPr lang="en-US"/>
              <a:t>Click to edit Master title style</a:t>
            </a:r>
          </a:p>
        </p:txBody>
      </p:sp>
      <p:sp>
        <p:nvSpPr>
          <p:cNvPr id="4" name="Date Placeholder 9"/>
          <p:cNvSpPr>
            <a:spLocks noGrp="1"/>
          </p:cNvSpPr>
          <p:nvPr>
            <p:ph type="dt" sz="half" idx="10"/>
          </p:nvPr>
        </p:nvSpPr>
        <p:spPr/>
        <p:txBody>
          <a:bodyPr/>
          <a:lstStyle>
            <a:lvl1pPr>
              <a:defRPr/>
            </a:lvl1pPr>
          </a:lstStyle>
          <a:p>
            <a:pPr>
              <a:defRPr/>
            </a:pPr>
            <a:fld id="{ED220881-B8D4-4E4E-AFB6-64E724320C2F}" type="datetimeFigureOut">
              <a:rPr lang="en-GB"/>
              <a:pPr>
                <a:defRPr/>
              </a:pPr>
              <a:t>07/09/2026</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65DCD9D8-4518-47B6-85FF-47529AE0E0C3}"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2" name="Titl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n-US"/>
              <a:t>Click to edit Master title style</a:t>
            </a:r>
          </a:p>
        </p:txBody>
      </p:sp>
      <p:sp>
        <p:nvSpPr>
          <p:cNvPr id="3" name="Text Placeholder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68582606-7D60-44D1-8557-58458B2077D2}" type="datetimeFigureOut">
              <a:rPr lang="en-GB"/>
              <a:pPr>
                <a:defRPr/>
              </a:pPr>
              <a:t>07/09/2026</a:t>
            </a:fld>
            <a:endParaRPr lang="en-GB"/>
          </a:p>
        </p:txBody>
      </p:sp>
      <p:sp>
        <p:nvSpPr>
          <p:cNvPr id="7" name="Footer Placeholder 4"/>
          <p:cNvSpPr>
            <a:spLocks noGrp="1"/>
          </p:cNvSpPr>
          <p:nvPr>
            <p:ph type="ftr" sz="quarter" idx="11"/>
          </p:nvPr>
        </p:nvSpPr>
        <p:spPr/>
        <p:txBody>
          <a:bodyPr/>
          <a:lstStyle>
            <a:lvl1pPr>
              <a:defRPr/>
            </a:lvl1pPr>
            <a:extLst/>
          </a:lstStyle>
          <a:p>
            <a:pPr>
              <a:defRPr/>
            </a:pPr>
            <a:endParaRPr lang="en-GB"/>
          </a:p>
        </p:txBody>
      </p:sp>
      <p:sp>
        <p:nvSpPr>
          <p:cNvPr id="8" name="Slide Number Placeholder 5"/>
          <p:cNvSpPr>
            <a:spLocks noGrp="1"/>
          </p:cNvSpPr>
          <p:nvPr>
            <p:ph type="sldNum" sz="quarter" idx="12"/>
          </p:nvPr>
        </p:nvSpPr>
        <p:spPr/>
        <p:txBody>
          <a:bodyPr/>
          <a:lstStyle>
            <a:lvl1pPr>
              <a:defRPr/>
            </a:lvl1pPr>
            <a:extLst/>
          </a:lstStyle>
          <a:p>
            <a:pPr>
              <a:defRPr/>
            </a:pPr>
            <a:fld id="{4FB57BF4-D79B-4D46-89D0-424A98BB0C52}"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p:cNvSpPr>
            <a:spLocks noGrp="1"/>
          </p:cNvSpPr>
          <p:nvPr>
            <p:ph type="title"/>
          </p:nvPr>
        </p:nvSpPr>
        <p:spPr/>
        <p:txBody>
          <a:bodyPr rtlCol="0"/>
          <a:lstStyle/>
          <a:p>
            <a:r>
              <a:rPr lang="en-US"/>
              <a:t>Click to edit Master title style</a:t>
            </a:r>
          </a:p>
        </p:txBody>
      </p:sp>
      <p:sp>
        <p:nvSpPr>
          <p:cNvPr id="5" name="Date Placeholder 4"/>
          <p:cNvSpPr>
            <a:spLocks noGrp="1"/>
          </p:cNvSpPr>
          <p:nvPr>
            <p:ph type="dt" sz="half" idx="10"/>
          </p:nvPr>
        </p:nvSpPr>
        <p:spPr/>
        <p:txBody>
          <a:bodyPr/>
          <a:lstStyle>
            <a:lvl1pPr>
              <a:defRPr/>
            </a:lvl1pPr>
            <a:extLst/>
          </a:lstStyle>
          <a:p>
            <a:pPr>
              <a:defRPr/>
            </a:pPr>
            <a:fld id="{848ACB27-8120-4DFD-ADA8-024810BBBEA2}" type="datetimeFigureOut">
              <a:rPr lang="en-GB"/>
              <a:pPr>
                <a:defRPr/>
              </a:pPr>
              <a:t>07/09/2026</a:t>
            </a:fld>
            <a:endParaRPr lang="en-GB"/>
          </a:p>
        </p:txBody>
      </p:sp>
      <p:sp>
        <p:nvSpPr>
          <p:cNvPr id="6" name="Footer Placeholder 5"/>
          <p:cNvSpPr>
            <a:spLocks noGrp="1"/>
          </p:cNvSpPr>
          <p:nvPr>
            <p:ph type="ftr" sz="quarter" idx="11"/>
          </p:nvPr>
        </p:nvSpPr>
        <p:spPr/>
        <p:txBody>
          <a:bodyPr/>
          <a:lstStyle>
            <a:lvl1pPr>
              <a:defRPr/>
            </a:lvl1pPr>
            <a:extLst/>
          </a:lstStyle>
          <a:p>
            <a:pPr>
              <a:defRPr/>
            </a:pPr>
            <a:endParaRPr lang="en-GB"/>
          </a:p>
        </p:txBody>
      </p:sp>
      <p:sp>
        <p:nvSpPr>
          <p:cNvPr id="7" name="Slide Number Placeholder 6"/>
          <p:cNvSpPr>
            <a:spLocks noGrp="1"/>
          </p:cNvSpPr>
          <p:nvPr>
            <p:ph type="sldNum" sz="quarter" idx="12"/>
          </p:nvPr>
        </p:nvSpPr>
        <p:spPr/>
        <p:txBody>
          <a:bodyPr/>
          <a:lstStyle>
            <a:lvl1pPr>
              <a:defRPr/>
            </a:lvl1pPr>
            <a:extLst/>
          </a:lstStyle>
          <a:p>
            <a:pPr>
              <a:defRPr/>
            </a:pPr>
            <a:fld id="{3E5C17F7-AE8B-4CF9-B8AF-EAC060FE0D9D}"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extLst/>
          </a:lstStyle>
          <a:p>
            <a:pPr>
              <a:defRPr/>
            </a:pPr>
            <a:fld id="{0E91C189-5FAB-447F-B028-A0D6A5C8525D}" type="datetimeFigureOut">
              <a:rPr lang="en-GB"/>
              <a:pPr>
                <a:defRPr/>
              </a:pPr>
              <a:t>07/09/2026</a:t>
            </a:fld>
            <a:endParaRPr lang="en-GB"/>
          </a:p>
        </p:txBody>
      </p:sp>
      <p:sp>
        <p:nvSpPr>
          <p:cNvPr id="8" name="Footer Placeholder 7"/>
          <p:cNvSpPr>
            <a:spLocks noGrp="1"/>
          </p:cNvSpPr>
          <p:nvPr>
            <p:ph type="ftr" sz="quarter" idx="11"/>
          </p:nvPr>
        </p:nvSpPr>
        <p:spPr/>
        <p:txBody>
          <a:bodyPr/>
          <a:lstStyle>
            <a:lvl1pPr>
              <a:defRPr/>
            </a:lvl1pPr>
            <a:extLst/>
          </a:lstStyle>
          <a:p>
            <a:pPr>
              <a:defRPr/>
            </a:pPr>
            <a:endParaRPr lang="en-GB"/>
          </a:p>
        </p:txBody>
      </p:sp>
      <p:sp>
        <p:nvSpPr>
          <p:cNvPr id="9" name="Slide Number Placeholder 8"/>
          <p:cNvSpPr>
            <a:spLocks noGrp="1"/>
          </p:cNvSpPr>
          <p:nvPr>
            <p:ph type="sldNum" sz="quarter" idx="12"/>
          </p:nvPr>
        </p:nvSpPr>
        <p:spPr/>
        <p:txBody>
          <a:bodyPr/>
          <a:lstStyle>
            <a:lvl1pPr>
              <a:defRPr/>
            </a:lvl1pPr>
            <a:extLst/>
          </a:lstStyle>
          <a:p>
            <a:pPr>
              <a:defRPr/>
            </a:pPr>
            <a:fld id="{C0A43AD3-1C4A-4E6A-8786-1E954EBA7893}" type="slidenum">
              <a:rPr lang="en-GB"/>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title"/>
          </p:nvPr>
        </p:nvSpPr>
        <p:spPr/>
        <p:txBody>
          <a:bodyPr rtlCol="0"/>
          <a:lstStyle/>
          <a:p>
            <a:r>
              <a:rPr lang="en-US"/>
              <a:t>Click to edit Master title style</a:t>
            </a:r>
          </a:p>
        </p:txBody>
      </p:sp>
      <p:sp>
        <p:nvSpPr>
          <p:cNvPr id="3" name="Date Placeholder 2"/>
          <p:cNvSpPr>
            <a:spLocks noGrp="1"/>
          </p:cNvSpPr>
          <p:nvPr>
            <p:ph type="dt" sz="half" idx="10"/>
          </p:nvPr>
        </p:nvSpPr>
        <p:spPr/>
        <p:txBody>
          <a:bodyPr/>
          <a:lstStyle>
            <a:lvl1pPr>
              <a:defRPr/>
            </a:lvl1pPr>
            <a:extLst/>
          </a:lstStyle>
          <a:p>
            <a:pPr>
              <a:defRPr/>
            </a:pPr>
            <a:fld id="{C63C8154-DDED-4F43-99D2-30BF2EDA50C1}" type="datetimeFigureOut">
              <a:rPr lang="en-GB"/>
              <a:pPr>
                <a:defRPr/>
              </a:pPr>
              <a:t>07/09/2026</a:t>
            </a:fld>
            <a:endParaRPr lang="en-GB"/>
          </a:p>
        </p:txBody>
      </p:sp>
      <p:sp>
        <p:nvSpPr>
          <p:cNvPr id="4" name="Footer Placeholder 3"/>
          <p:cNvSpPr>
            <a:spLocks noGrp="1"/>
          </p:cNvSpPr>
          <p:nvPr>
            <p:ph type="ftr" sz="quarter" idx="11"/>
          </p:nvPr>
        </p:nvSpPr>
        <p:spPr/>
        <p:txBody>
          <a:bodyPr/>
          <a:lstStyle>
            <a:lvl1pPr>
              <a:defRPr/>
            </a:lvl1pPr>
            <a:extLst/>
          </a:lstStyle>
          <a:p>
            <a:pPr>
              <a:defRPr/>
            </a:pPr>
            <a:endParaRPr lang="en-GB"/>
          </a:p>
        </p:txBody>
      </p:sp>
      <p:sp>
        <p:nvSpPr>
          <p:cNvPr id="5" name="Slide Number Placeholder 4"/>
          <p:cNvSpPr>
            <a:spLocks noGrp="1"/>
          </p:cNvSpPr>
          <p:nvPr>
            <p:ph type="sldNum" sz="quarter" idx="12"/>
          </p:nvPr>
        </p:nvSpPr>
        <p:spPr/>
        <p:txBody>
          <a:bodyPr/>
          <a:lstStyle>
            <a:lvl1pPr>
              <a:defRPr/>
            </a:lvl1pPr>
            <a:extLst/>
          </a:lstStyle>
          <a:p>
            <a:pPr>
              <a:defRPr/>
            </a:pPr>
            <a:fld id="{DA30646A-5639-4EB5-8B24-BB0179D7CD64}"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C53F9A11-6246-49CB-9725-F56097950B50}" type="datetimeFigureOut">
              <a:rPr lang="en-GB"/>
              <a:pPr>
                <a:defRPr/>
              </a:pPr>
              <a:t>07/09/2026</a:t>
            </a:fld>
            <a:endParaRPr lang="en-GB"/>
          </a:p>
        </p:txBody>
      </p:sp>
      <p:sp>
        <p:nvSpPr>
          <p:cNvPr id="3" name="Footer Placeholder 21"/>
          <p:cNvSpPr>
            <a:spLocks noGrp="1"/>
          </p:cNvSpPr>
          <p:nvPr>
            <p:ph type="ftr" sz="quarter" idx="11"/>
          </p:nvPr>
        </p:nvSpPr>
        <p:spPr/>
        <p:txBody>
          <a:bodyPr/>
          <a:lstStyle>
            <a:lvl1pPr>
              <a:defRPr/>
            </a:lvl1pPr>
          </a:lstStyle>
          <a:p>
            <a:pPr>
              <a:defRPr/>
            </a:pPr>
            <a:endParaRPr lang="en-GB"/>
          </a:p>
        </p:txBody>
      </p:sp>
      <p:sp>
        <p:nvSpPr>
          <p:cNvPr id="4" name="Slide Number Placeholder 17"/>
          <p:cNvSpPr>
            <a:spLocks noGrp="1"/>
          </p:cNvSpPr>
          <p:nvPr>
            <p:ph type="sldNum" sz="quarter" idx="12"/>
          </p:nvPr>
        </p:nvSpPr>
        <p:spPr/>
        <p:txBody>
          <a:bodyPr/>
          <a:lstStyle>
            <a:lvl1pPr>
              <a:defRPr/>
            </a:lvl1pPr>
          </a:lstStyle>
          <a:p>
            <a:pPr>
              <a:defRPr/>
            </a:pPr>
            <a:fld id="{A2FFC10E-FA04-4156-8DBD-4928C5AA36DF}"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extLst/>
          </a:lstStyle>
          <a:p>
            <a:pPr>
              <a:defRPr/>
            </a:pPr>
            <a:fld id="{D80C04F0-60A9-49E2-BA0F-9F03003BCE5A}" type="datetimeFigureOut">
              <a:rPr lang="en-GB"/>
              <a:pPr>
                <a:defRPr/>
              </a:pPr>
              <a:t>07/09/2026</a:t>
            </a:fld>
            <a:endParaRPr lang="en-GB"/>
          </a:p>
        </p:txBody>
      </p:sp>
      <p:sp>
        <p:nvSpPr>
          <p:cNvPr id="6" name="Footer Placeholder 5"/>
          <p:cNvSpPr>
            <a:spLocks noGrp="1"/>
          </p:cNvSpPr>
          <p:nvPr>
            <p:ph type="ftr" sz="quarter" idx="11"/>
          </p:nvPr>
        </p:nvSpPr>
        <p:spPr/>
        <p:txBody>
          <a:bodyPr/>
          <a:lstStyle>
            <a:lvl1pPr>
              <a:defRPr/>
            </a:lvl1pPr>
            <a:extLst/>
          </a:lstStyle>
          <a:p>
            <a:pPr>
              <a:defRPr/>
            </a:pPr>
            <a:endParaRPr lang="en-GB"/>
          </a:p>
        </p:txBody>
      </p:sp>
      <p:sp>
        <p:nvSpPr>
          <p:cNvPr id="7" name="Slide Number Placeholder 6"/>
          <p:cNvSpPr>
            <a:spLocks noGrp="1"/>
          </p:cNvSpPr>
          <p:nvPr>
            <p:ph type="sldNum" sz="quarter" idx="12"/>
          </p:nvPr>
        </p:nvSpPr>
        <p:spPr/>
        <p:txBody>
          <a:bodyPr/>
          <a:lstStyle>
            <a:lvl1pPr>
              <a:defRPr/>
            </a:lvl1pPr>
            <a:extLst/>
          </a:lstStyle>
          <a:p>
            <a:pPr>
              <a:defRPr/>
            </a:pPr>
            <a:fld id="{A6F1282E-C441-4E50-B958-F4743E936C4A}" type="slidenum">
              <a:rPr lang="en-GB"/>
              <a:pPr>
                <a:defRPr/>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Freeform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Freeform 15"/>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a:lstStyle/>
          <a:p>
            <a:pPr>
              <a:defRPr/>
            </a:pPr>
            <a:endParaRPr lang="en-GB"/>
          </a:p>
        </p:txBody>
      </p:sp>
      <p:sp>
        <p:nvSpPr>
          <p:cNvPr id="7" name="Right Triangle 6"/>
          <p:cNvSpPr>
            <a:spLocks/>
          </p:cNvSpPr>
          <p:nvPr/>
        </p:nvSpPr>
        <p:spPr bwMode="auto">
          <a:xfrm>
            <a:off x="-6042" y="5791253"/>
            <a:ext cx="3402314" cy="1080868"/>
          </a:xfrm>
          <a:prstGeom prst="rtTriangle">
            <a:avLst/>
          </a:prstGeom>
          <a:blipFill>
            <a:blip r:embed="rId4">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Straight Connector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4" name="Text Placeholder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n-US" noProof="0"/>
              <a:t>Click icon to add picture</a:t>
            </a:r>
            <a:endParaRPr lang="en-US" noProof="0"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n-US"/>
              <a:t>Click to edit Master title style</a:t>
            </a:r>
          </a:p>
        </p:txBody>
      </p:sp>
      <p:sp>
        <p:nvSpPr>
          <p:cNvPr id="11" name="Date Placeholder 4"/>
          <p:cNvSpPr>
            <a:spLocks noGrp="1"/>
          </p:cNvSpPr>
          <p:nvPr>
            <p:ph type="dt" sz="half" idx="10"/>
          </p:nvPr>
        </p:nvSpPr>
        <p:spPr/>
        <p:txBody>
          <a:bodyPr/>
          <a:lstStyle>
            <a:lvl1pPr>
              <a:defRPr>
                <a:solidFill>
                  <a:schemeClr val="tx1"/>
                </a:solidFill>
              </a:defRPr>
            </a:lvl1pPr>
            <a:extLst/>
          </a:lstStyle>
          <a:p>
            <a:pPr>
              <a:defRPr/>
            </a:pPr>
            <a:fld id="{512354AA-82B8-4919-894F-C4863EF4A0AC}" type="datetimeFigureOut">
              <a:rPr lang="en-GB"/>
              <a:pPr>
                <a:defRPr/>
              </a:pPr>
              <a:t>07/09/2026</a:t>
            </a:fld>
            <a:endParaRPr lang="en-GB"/>
          </a:p>
        </p:txBody>
      </p:sp>
      <p:sp>
        <p:nvSpPr>
          <p:cNvPr id="12" name="Footer Placeholder 5"/>
          <p:cNvSpPr>
            <a:spLocks noGrp="1"/>
          </p:cNvSpPr>
          <p:nvPr>
            <p:ph type="ftr" sz="quarter" idx="11"/>
          </p:nvPr>
        </p:nvSpPr>
        <p:spPr/>
        <p:txBody>
          <a:bodyPr/>
          <a:lstStyle>
            <a:lvl1pPr>
              <a:defRPr>
                <a:solidFill>
                  <a:schemeClr val="tx1"/>
                </a:solidFill>
              </a:defRPr>
            </a:lvl1pPr>
            <a:extLst/>
          </a:lstStyle>
          <a:p>
            <a:pPr>
              <a:defRPr/>
            </a:pPr>
            <a:endParaRPr lang="en-GB"/>
          </a:p>
        </p:txBody>
      </p:sp>
      <p:sp>
        <p:nvSpPr>
          <p:cNvPr id="13" name="Slide Number Placeholder 6"/>
          <p:cNvSpPr>
            <a:spLocks noGrp="1"/>
          </p:cNvSpPr>
          <p:nvPr>
            <p:ph type="sldNum" sz="quarter" idx="12"/>
          </p:nvPr>
        </p:nvSpPr>
        <p:spPr/>
        <p:txBody>
          <a:bodyPr/>
          <a:lstStyle>
            <a:lvl1pPr>
              <a:defRPr>
                <a:solidFill>
                  <a:schemeClr val="tx1"/>
                </a:solidFill>
              </a:defRPr>
            </a:lvl1pPr>
            <a:extLst/>
          </a:lstStyle>
          <a:p>
            <a:pPr>
              <a:defRPr/>
            </a:pPr>
            <a:fld id="{529DBEF5-8780-4BD3-BC9E-2581FFC50176}"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751305C8-90A4-43AE-8D4D-F270981BE052}" type="datetimeFigureOut">
              <a:rPr lang="en-GB"/>
              <a:pPr>
                <a:defRPr/>
              </a:pPr>
              <a:t>07/09/2026</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441E3F81-4691-4A0F-948B-9AA76CF4F223}"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5EF65661-D740-4969-8F75-E1137E3178C8}" type="datetimeFigureOut">
              <a:rPr lang="en-GB"/>
              <a:pPr>
                <a:defRPr/>
              </a:pPr>
              <a:t>07/09/2026</a:t>
            </a:fld>
            <a:endParaRPr lang="en-GB"/>
          </a:p>
        </p:txBody>
      </p:sp>
      <p:sp>
        <p:nvSpPr>
          <p:cNvPr id="5" name="Footer Placeholder 21"/>
          <p:cNvSpPr>
            <a:spLocks noGrp="1"/>
          </p:cNvSpPr>
          <p:nvPr>
            <p:ph type="ftr" sz="quarter" idx="11"/>
          </p:nvPr>
        </p:nvSpPr>
        <p:spPr/>
        <p:txBody>
          <a:bodyPr/>
          <a:lstStyle>
            <a:lvl1pPr>
              <a:defRPr/>
            </a:lvl1pPr>
          </a:lstStyle>
          <a:p>
            <a:pPr>
              <a:defRPr/>
            </a:pPr>
            <a:endParaRPr lang="en-GB"/>
          </a:p>
        </p:txBody>
      </p:sp>
      <p:sp>
        <p:nvSpPr>
          <p:cNvPr id="6" name="Slide Number Placeholder 17"/>
          <p:cNvSpPr>
            <a:spLocks noGrp="1"/>
          </p:cNvSpPr>
          <p:nvPr>
            <p:ph type="sldNum" sz="quarter" idx="12"/>
          </p:nvPr>
        </p:nvSpPr>
        <p:spPr/>
        <p:txBody>
          <a:bodyPr/>
          <a:lstStyle>
            <a:lvl1pPr>
              <a:defRPr/>
            </a:lvl1pPr>
          </a:lstStyle>
          <a:p>
            <a:pPr>
              <a:defRPr/>
            </a:pPr>
            <a:fld id="{7ADD595E-36E1-452A-A2AA-126FC956071B}"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7" name="Freeform 11"/>
          <p:cNvSpPr>
            <a:spLocks/>
          </p:cNvSpPr>
          <p:nvPr/>
        </p:nvSpPr>
        <p:spPr bwMode="auto">
          <a:xfrm>
            <a:off x="485775" y="5938838"/>
            <a:ext cx="3690938"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w="9525" cap="flat" cmpd="sng" algn="ctr">
            <a:noFill/>
            <a:prstDash val="solid"/>
            <a:round/>
            <a:headEnd type="none" w="med" len="med"/>
            <a:tailEnd type="none" w="med" len="med"/>
          </a:ln>
        </p:spPr>
        <p:txBody>
          <a:bodyPr/>
          <a:lstStyle/>
          <a:p>
            <a:pPr>
              <a:defRPr/>
            </a:pPr>
            <a:endParaRPr lang="en-GB"/>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en-US"/>
              <a:t>Click to edit Master title style</a:t>
            </a:r>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cs typeface="+mn-cs"/>
              </a:defRPr>
            </a:lvl1pPr>
            <a:extLst/>
          </a:lstStyle>
          <a:p>
            <a:pPr>
              <a:defRPr/>
            </a:pPr>
            <a:fld id="{1FDD8AED-A92A-44A1-BCE1-8B4C5BD71241}" type="datetimeFigureOut">
              <a:rPr lang="en-GB"/>
              <a:pPr>
                <a:defRPr/>
              </a:pPr>
              <a:t>07/09/2026</a:t>
            </a:fld>
            <a:endParaRPr lang="en-GB"/>
          </a:p>
        </p:txBody>
      </p:sp>
      <p:sp>
        <p:nvSpPr>
          <p:cNvPr id="22" name="Footer Placeholder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en-GB"/>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cs typeface="+mn-cs"/>
              </a:defRPr>
            </a:lvl1pPr>
            <a:extLst/>
          </a:lstStyle>
          <a:p>
            <a:pPr>
              <a:defRPr/>
            </a:pPr>
            <a:fld id="{07C63180-F7ED-4977-B392-0A199B14FD61}"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73" r:id="rId1"/>
    <p:sldLayoutId id="2147483769" r:id="rId2"/>
    <p:sldLayoutId id="2147483774" r:id="rId3"/>
    <p:sldLayoutId id="2147483775" r:id="rId4"/>
    <p:sldLayoutId id="2147483776" r:id="rId5"/>
    <p:sldLayoutId id="2147483777" r:id="rId6"/>
    <p:sldLayoutId id="2147483770" r:id="rId7"/>
    <p:sldLayoutId id="2147483778" r:id="rId8"/>
    <p:sldLayoutId id="2147483779" r:id="rId9"/>
    <p:sldLayoutId id="2147483771" r:id="rId10"/>
    <p:sldLayoutId id="2147483772"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joela@wes.swecet.org" TargetMode="External"/><Relationship Id="rId2" Type="http://schemas.openxmlformats.org/officeDocument/2006/relationships/hyperlink" Target="http://www.thurrockssp.co.uk/" TargetMode="Externa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mailto:dobsona@wes.swecet.org"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rschoolgames.com/register/" TargetMode="External"/><Relationship Id="rId2" Type="http://schemas.openxmlformats.org/officeDocument/2006/relationships/hyperlink" Target="http://www.yourschoolgames.com/" TargetMode="Externa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thurrockssp.co.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2"/>
          <p:cNvPicPr>
            <a:picLocks noChangeAspect="1" noChangeArrowheads="1"/>
          </p:cNvPicPr>
          <p:nvPr/>
        </p:nvPicPr>
        <p:blipFill>
          <a:blip r:embed="rId2"/>
          <a:srcRect/>
          <a:stretch>
            <a:fillRect/>
          </a:stretch>
        </p:blipFill>
        <p:spPr bwMode="auto">
          <a:xfrm>
            <a:off x="5219700" y="333375"/>
            <a:ext cx="3600450" cy="1800225"/>
          </a:xfrm>
          <a:prstGeom prst="rect">
            <a:avLst/>
          </a:prstGeom>
          <a:noFill/>
          <a:ln w="9525">
            <a:noFill/>
            <a:miter lim="800000"/>
            <a:headEnd/>
            <a:tailEnd/>
          </a:ln>
        </p:spPr>
      </p:pic>
      <p:sp>
        <p:nvSpPr>
          <p:cNvPr id="3" name="Title 2"/>
          <p:cNvSpPr>
            <a:spLocks noGrp="1"/>
          </p:cNvSpPr>
          <p:nvPr>
            <p:ph type="ctrTitle"/>
          </p:nvPr>
        </p:nvSpPr>
        <p:spPr>
          <a:xfrm>
            <a:off x="685800" y="2882775"/>
            <a:ext cx="7772400" cy="1829761"/>
          </a:xfrm>
        </p:spPr>
        <p:txBody>
          <a:bodyPr>
            <a:normAutofit fontScale="90000"/>
          </a:bodyPr>
          <a:lstStyle/>
          <a:p>
            <a:pPr algn="ctr"/>
            <a:r>
              <a:rPr lang="en-GB" dirty="0"/>
              <a:t>Welcome to</a:t>
            </a:r>
            <a:br>
              <a:rPr lang="en-GB" dirty="0"/>
            </a:br>
            <a:r>
              <a:rPr lang="en-GB" dirty="0"/>
              <a:t>Thurrock School Sport Partnership </a:t>
            </a:r>
            <a:br>
              <a:rPr lang="en-GB" dirty="0"/>
            </a:br>
            <a:r>
              <a:rPr lang="en-GB" dirty="0"/>
              <a:t>AGM 2026/27</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Agenda</a:t>
            </a:r>
          </a:p>
        </p:txBody>
      </p:sp>
      <p:sp>
        <p:nvSpPr>
          <p:cNvPr id="4" name="Rectangle 3"/>
          <p:cNvSpPr/>
          <p:nvPr/>
        </p:nvSpPr>
        <p:spPr>
          <a:xfrm>
            <a:off x="1979712" y="1268760"/>
            <a:ext cx="6995120" cy="3477875"/>
          </a:xfrm>
          <a:prstGeom prst="rect">
            <a:avLst/>
          </a:prstGeom>
        </p:spPr>
        <p:txBody>
          <a:bodyPr wrap="square" lIns="91440" tIns="45720" rIns="91440" bIns="45720" anchor="t">
            <a:spAutoFit/>
          </a:bodyPr>
          <a:lstStyle/>
          <a:p>
            <a:pPr>
              <a:spcAft>
                <a:spcPts val="0"/>
              </a:spcAft>
            </a:pP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GB" sz="2000" dirty="0">
                <a:latin typeface="Calibri"/>
                <a:ea typeface="Calibri"/>
                <a:cs typeface="Times New Roman"/>
              </a:rPr>
              <a:t>Introduction &amp; Staff</a:t>
            </a:r>
          </a:p>
          <a:p>
            <a:pPr marL="342900" indent="-342900">
              <a:spcAft>
                <a:spcPts val="0"/>
              </a:spcAft>
              <a:buFont typeface="+mj-lt"/>
              <a:buAutoNum type="arabicPeriod"/>
            </a:pPr>
            <a:r>
              <a:rPr lang="en-GB" sz="2000" dirty="0">
                <a:latin typeface="Calibri"/>
                <a:ea typeface="Calibri"/>
                <a:cs typeface="Times New Roman"/>
              </a:rPr>
              <a:t>School Games Website/SGM</a:t>
            </a:r>
          </a:p>
          <a:p>
            <a:pPr marL="342900" indent="-342900">
              <a:spcAft>
                <a:spcPts val="0"/>
              </a:spcAft>
              <a:buAutoNum type="arabicPeriod"/>
            </a:pPr>
            <a:r>
              <a:rPr lang="en-GB" sz="2000" dirty="0">
                <a:latin typeface="Calibri"/>
                <a:ea typeface="Calibri"/>
                <a:cs typeface="Times New Roman"/>
              </a:rPr>
              <a:t>2026/27 events &amp; Website</a:t>
            </a:r>
          </a:p>
          <a:p>
            <a:pPr marL="342900" indent="-342900">
              <a:spcAft>
                <a:spcPts val="0"/>
              </a:spcAft>
              <a:buFontTx/>
              <a:buAutoNum type="arabicPeriod"/>
            </a:pPr>
            <a:r>
              <a:rPr lang="en-GB" sz="2000" dirty="0">
                <a:latin typeface="Calibri"/>
                <a:ea typeface="Calibri"/>
                <a:cs typeface="Times New Roman"/>
              </a:rPr>
              <a:t>RULES &amp; Code of Conduct</a:t>
            </a:r>
          </a:p>
          <a:p>
            <a:pPr marL="342900" lvl="0" indent="-342900">
              <a:spcAft>
                <a:spcPts val="0"/>
              </a:spcAft>
              <a:buFont typeface="+mj-lt"/>
              <a:buAutoNum type="arabicPeriod"/>
            </a:pPr>
            <a:r>
              <a:rPr lang="en-GB" sz="2000" dirty="0">
                <a:latin typeface="Calibri" panose="020F0502020204030204" pitchFamily="34" charset="0"/>
                <a:ea typeface="Calibri" panose="020F0502020204030204" pitchFamily="34" charset="0"/>
                <a:cs typeface="Times New Roman" panose="02020603050405020304" pitchFamily="18" charset="0"/>
              </a:rPr>
              <a:t>Thurrock SSP School Games Leaders</a:t>
            </a:r>
          </a:p>
          <a:p>
            <a:pPr marL="342900" lvl="0" indent="-342900">
              <a:spcAft>
                <a:spcPts val="0"/>
              </a:spcAft>
              <a:buFont typeface="+mj-lt"/>
              <a:buAutoNum type="arabicPeriod"/>
            </a:pPr>
            <a:r>
              <a:rPr lang="en-GB" sz="2000" dirty="0">
                <a:latin typeface="Calibri"/>
                <a:ea typeface="Calibri"/>
                <a:cs typeface="Times New Roman"/>
              </a:rPr>
              <a:t>Medal Table</a:t>
            </a:r>
          </a:p>
          <a:p>
            <a:pPr marL="342900" lvl="0" indent="-342900">
              <a:spcAft>
                <a:spcPts val="0"/>
              </a:spcAft>
              <a:buFont typeface="+mj-lt"/>
              <a:buAutoNum type="arabicPeriod"/>
            </a:pPr>
            <a:r>
              <a:rPr lang="en-GB" sz="2000" dirty="0">
                <a:latin typeface="Calibri" panose="020F0502020204030204" pitchFamily="34" charset="0"/>
                <a:ea typeface="Calibri" panose="020F0502020204030204" pitchFamily="34" charset="0"/>
                <a:cs typeface="Times New Roman" panose="02020603050405020304" pitchFamily="18" charset="0"/>
              </a:rPr>
              <a:t>Netball</a:t>
            </a:r>
          </a:p>
          <a:p>
            <a:pPr marL="342900" lvl="0" indent="-342900">
              <a:spcAft>
                <a:spcPts val="0"/>
              </a:spcAft>
              <a:buFont typeface="+mj-lt"/>
              <a:buAutoNum type="arabicPeriod"/>
            </a:pPr>
            <a:r>
              <a:rPr lang="en-GB" sz="2000" dirty="0">
                <a:latin typeface="Calibri" panose="020F0502020204030204" pitchFamily="34" charset="0"/>
                <a:ea typeface="Calibri" panose="020F0502020204030204" pitchFamily="34" charset="0"/>
                <a:cs typeface="Times New Roman" panose="02020603050405020304" pitchFamily="18" charset="0"/>
              </a:rPr>
              <a:t>Sport Premium Changes</a:t>
            </a:r>
          </a:p>
          <a:p>
            <a:pPr marL="342900" lvl="0" indent="-342900">
              <a:spcAft>
                <a:spcPts val="0"/>
              </a:spcAft>
              <a:buFont typeface="+mj-lt"/>
              <a:buAutoNum type="arabicPeriod"/>
            </a:pPr>
            <a:r>
              <a:rPr lang="en-GB" sz="2000" dirty="0">
                <a:latin typeface="Calibri" panose="020F0502020204030204" pitchFamily="34" charset="0"/>
                <a:ea typeface="Calibri" panose="020F0502020204030204" pitchFamily="34" charset="0"/>
                <a:cs typeface="Times New Roman" panose="02020603050405020304" pitchFamily="18" charset="0"/>
              </a:rPr>
              <a:t> Website</a:t>
            </a:r>
          </a:p>
          <a:p>
            <a:pPr marL="342900" lvl="0" indent="-342900">
              <a:spcAft>
                <a:spcPts val="0"/>
              </a:spcAft>
              <a:buFont typeface="+mj-lt"/>
              <a:buAutoNum type="arabicPeriod"/>
            </a:pPr>
            <a:r>
              <a:rPr lang="en-GB" sz="2000" dirty="0">
                <a:latin typeface="Calibri" panose="020F0502020204030204" pitchFamily="34" charset="0"/>
                <a:ea typeface="Calibri" panose="020F0502020204030204" pitchFamily="34" charset="0"/>
                <a:cs typeface="Times New Roman" panose="02020603050405020304" pitchFamily="18" charset="0"/>
              </a:rPr>
              <a:t> AOB</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2"/>
          <p:cNvPicPr>
            <a:picLocks noChangeAspect="1" noChangeArrowheads="1"/>
          </p:cNvPicPr>
          <p:nvPr/>
        </p:nvPicPr>
        <p:blipFill>
          <a:blip r:embed="rId2"/>
          <a:srcRect/>
          <a:stretch>
            <a:fillRect/>
          </a:stretch>
        </p:blipFill>
        <p:spPr bwMode="auto">
          <a:xfrm>
            <a:off x="6121400" y="68263"/>
            <a:ext cx="2698750" cy="1349375"/>
          </a:xfrm>
          <a:prstGeom prst="rect">
            <a:avLst/>
          </a:prstGeom>
          <a:noFill/>
          <a:ln w="9525">
            <a:noFill/>
            <a:miter lim="800000"/>
            <a:headEnd/>
            <a:tailEnd/>
          </a:ln>
        </p:spPr>
      </p:pic>
    </p:spTree>
    <p:extLst>
      <p:ext uri="{BB962C8B-B14F-4D97-AF65-F5344CB8AC3E}">
        <p14:creationId xmlns:p14="http://schemas.microsoft.com/office/powerpoint/2010/main" val="3563237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15616" y="1628800"/>
            <a:ext cx="8229600" cy="4525962"/>
          </a:xfrm>
        </p:spPr>
        <p:txBody>
          <a:bodyPr>
            <a:normAutofit/>
          </a:bodyPr>
          <a:lstStyle/>
          <a:p>
            <a:pPr marL="365760" indent="-255905" eaLnBrk="1" fontAlgn="auto" hangingPunct="1">
              <a:spcAft>
                <a:spcPts val="0"/>
              </a:spcAft>
              <a:buFont typeface="Wingdings 3"/>
              <a:buChar char=""/>
              <a:defRPr/>
            </a:pPr>
            <a:r>
              <a:rPr lang="en-GB" dirty="0"/>
              <a:t>Thurrock SSP </a:t>
            </a:r>
            <a:r>
              <a:rPr lang="en-GB" dirty="0">
                <a:hlinkClick r:id="rId2"/>
              </a:rPr>
              <a:t>www.thurrockssp.co.uk</a:t>
            </a:r>
            <a:r>
              <a:rPr lang="en-GB" dirty="0"/>
              <a:t> </a:t>
            </a:r>
            <a:endParaRPr lang="en-US" dirty="0"/>
          </a:p>
          <a:p>
            <a:pPr marL="365760" indent="-255905" eaLnBrk="1" fontAlgn="auto" hangingPunct="1">
              <a:spcAft>
                <a:spcPts val="0"/>
              </a:spcAft>
              <a:buFont typeface="Wingdings 3"/>
              <a:buChar char=""/>
              <a:defRPr/>
            </a:pPr>
            <a:endParaRPr lang="en-GB" dirty="0">
              <a:cs typeface="Lucida Sans Unicode"/>
            </a:endParaRPr>
          </a:p>
          <a:p>
            <a:pPr marL="365760" indent="-255905" eaLnBrk="1" fontAlgn="auto" hangingPunct="1">
              <a:spcAft>
                <a:spcPts val="0"/>
              </a:spcAft>
              <a:buFont typeface="Wingdings 3"/>
              <a:buChar char=""/>
              <a:defRPr/>
            </a:pPr>
            <a:r>
              <a:rPr lang="en-GB" dirty="0">
                <a:solidFill>
                  <a:srgbClr val="FF0000"/>
                </a:solidFill>
              </a:rPr>
              <a:t>Alexa Joel </a:t>
            </a:r>
            <a:r>
              <a:rPr lang="en-GB" dirty="0"/>
              <a:t>(School Games Organiser) : </a:t>
            </a:r>
            <a:r>
              <a:rPr lang="en-GB" dirty="0">
                <a:hlinkClick r:id="rId3"/>
              </a:rPr>
              <a:t>joela@wes.swecet.org</a:t>
            </a:r>
            <a:r>
              <a:rPr lang="en-GB" dirty="0"/>
              <a:t> </a:t>
            </a:r>
            <a:endParaRPr lang="en-GB" dirty="0">
              <a:cs typeface="Lucida Sans Unicode"/>
            </a:endParaRPr>
          </a:p>
          <a:p>
            <a:pPr marL="109220" indent="0" eaLnBrk="1" fontAlgn="auto" hangingPunct="1">
              <a:spcAft>
                <a:spcPts val="0"/>
              </a:spcAft>
              <a:buFont typeface="Wingdings 3"/>
              <a:buNone/>
              <a:defRPr/>
            </a:pPr>
            <a:r>
              <a:rPr lang="en-GB" dirty="0"/>
              <a:t>  07792 187157</a:t>
            </a:r>
            <a:endParaRPr lang="en-GB" dirty="0">
              <a:cs typeface="Lucida Sans Unicode"/>
            </a:endParaRPr>
          </a:p>
          <a:p>
            <a:pPr marL="109220" indent="0" eaLnBrk="1" fontAlgn="auto" hangingPunct="1">
              <a:spcAft>
                <a:spcPts val="0"/>
              </a:spcAft>
              <a:buFont typeface="Wingdings 3"/>
              <a:buNone/>
              <a:defRPr/>
            </a:pPr>
            <a:endParaRPr lang="en-GB" dirty="0">
              <a:solidFill>
                <a:srgbClr val="FF0000"/>
              </a:solidFill>
              <a:cs typeface="Lucida Sans Unicode"/>
            </a:endParaRPr>
          </a:p>
          <a:p>
            <a:pPr marL="109220" indent="0" eaLnBrk="1" fontAlgn="auto" hangingPunct="1">
              <a:spcAft>
                <a:spcPts val="0"/>
              </a:spcAft>
              <a:buFont typeface="Wingdings 3"/>
              <a:buNone/>
              <a:defRPr/>
            </a:pPr>
            <a:r>
              <a:rPr lang="en-GB" sz="2200" dirty="0">
                <a:solidFill>
                  <a:srgbClr val="FF0000"/>
                </a:solidFill>
              </a:rPr>
              <a:t>SGO Monday, Tuesday &amp; Friday </a:t>
            </a:r>
          </a:p>
          <a:p>
            <a:pPr marL="109220" indent="0" eaLnBrk="1" fontAlgn="auto" hangingPunct="1">
              <a:spcAft>
                <a:spcPts val="0"/>
              </a:spcAft>
              <a:buFont typeface="Wingdings 3"/>
              <a:buNone/>
              <a:defRPr/>
            </a:pPr>
            <a:endParaRPr lang="en-GB" sz="2200" dirty="0">
              <a:solidFill>
                <a:srgbClr val="FF0000"/>
              </a:solidFill>
              <a:cs typeface="Lucida Sans Unicode"/>
            </a:endParaRPr>
          </a:p>
          <a:p>
            <a:pPr marL="109220" indent="0" eaLnBrk="1" fontAlgn="auto" hangingPunct="1">
              <a:spcAft>
                <a:spcPts val="0"/>
              </a:spcAft>
              <a:buFont typeface="Wingdings 3"/>
              <a:buNone/>
              <a:defRPr/>
            </a:pPr>
            <a:r>
              <a:rPr lang="en-GB" sz="2200" dirty="0">
                <a:cs typeface="Lucida Sans Unicode"/>
              </a:rPr>
              <a:t>Maternity cover until January – Andy Dobson </a:t>
            </a:r>
            <a:r>
              <a:rPr lang="en-GB" sz="2200" dirty="0">
                <a:cs typeface="Lucida Sans Unicode"/>
                <a:hlinkClick r:id="rId4"/>
              </a:rPr>
              <a:t>dobsona@wes.swecet.org</a:t>
            </a:r>
            <a:r>
              <a:rPr lang="en-GB" sz="2200" dirty="0">
                <a:cs typeface="Lucida Sans Unicode"/>
              </a:rPr>
              <a:t> (SGO Wednesday &amp; Friday)</a:t>
            </a:r>
          </a:p>
        </p:txBody>
      </p:sp>
      <p:sp>
        <p:nvSpPr>
          <p:cNvPr id="3" name="Title 2"/>
          <p:cNvSpPr>
            <a:spLocks noGrp="1"/>
          </p:cNvSpPr>
          <p:nvPr>
            <p:ph type="title"/>
          </p:nvPr>
        </p:nvSpPr>
        <p:spPr/>
        <p:txBody>
          <a:bodyPr/>
          <a:lstStyle/>
          <a:p>
            <a:pPr eaLnBrk="1" fontAlgn="auto" hangingPunct="1">
              <a:spcAft>
                <a:spcPts val="0"/>
              </a:spcAft>
              <a:defRPr/>
            </a:pPr>
            <a:r>
              <a:rPr lang="en-GB" dirty="0"/>
              <a:t>1) Welcome Back!</a:t>
            </a:r>
          </a:p>
        </p:txBody>
      </p:sp>
      <p:pic>
        <p:nvPicPr>
          <p:cNvPr id="10244" name="Picture 2"/>
          <p:cNvPicPr>
            <a:picLocks noChangeAspect="1" noChangeArrowheads="1"/>
          </p:cNvPicPr>
          <p:nvPr/>
        </p:nvPicPr>
        <p:blipFill>
          <a:blip r:embed="rId5"/>
          <a:srcRect/>
          <a:stretch>
            <a:fillRect/>
          </a:stretch>
        </p:blipFill>
        <p:spPr bwMode="auto">
          <a:xfrm>
            <a:off x="5510798" y="-53975"/>
            <a:ext cx="3600450" cy="1800225"/>
          </a:xfrm>
          <a:prstGeom prst="rect">
            <a:avLst/>
          </a:prstGeom>
          <a:noFill/>
          <a:ln w="9525">
            <a:noFill/>
            <a:miter lim="800000"/>
            <a:headEnd/>
            <a:tailEnd/>
          </a:ln>
        </p:spPr>
      </p:pic>
    </p:spTree>
    <p:extLst>
      <p:ext uri="{BB962C8B-B14F-4D97-AF65-F5344CB8AC3E}">
        <p14:creationId xmlns:p14="http://schemas.microsoft.com/office/powerpoint/2010/main" val="904270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indent="-255270"/>
            <a:r>
              <a:rPr lang="en-GB" sz="2200" dirty="0"/>
              <a:t>Lyn Francis – SSP Team </a:t>
            </a:r>
            <a:endParaRPr lang="en-GB" sz="2200" dirty="0">
              <a:cs typeface="Lucida Sans Unicode"/>
            </a:endParaRPr>
          </a:p>
          <a:p>
            <a:pPr indent="-255270"/>
            <a:r>
              <a:rPr lang="en-GB" sz="2200" dirty="0"/>
              <a:t>07758 151093</a:t>
            </a:r>
          </a:p>
          <a:p>
            <a:pPr indent="-255270"/>
            <a:endParaRPr lang="en-GB" sz="2200" dirty="0">
              <a:cs typeface="Lucida Sans Unicode"/>
            </a:endParaRPr>
          </a:p>
          <a:p>
            <a:pPr indent="-255270"/>
            <a:r>
              <a:rPr lang="en-GB" sz="2200" dirty="0">
                <a:cs typeface="Lucida Sans Unicode"/>
              </a:rPr>
              <a:t>Ellie Grafton – SSP Team</a:t>
            </a:r>
          </a:p>
          <a:p>
            <a:pPr indent="-255270"/>
            <a:endParaRPr lang="en-GB" sz="2200" dirty="0">
              <a:cs typeface="Lucida Sans Unicode"/>
            </a:endParaRPr>
          </a:p>
        </p:txBody>
      </p:sp>
      <p:sp>
        <p:nvSpPr>
          <p:cNvPr id="3" name="Title 2"/>
          <p:cNvSpPr>
            <a:spLocks noGrp="1"/>
          </p:cNvSpPr>
          <p:nvPr>
            <p:ph type="title"/>
          </p:nvPr>
        </p:nvSpPr>
        <p:spPr/>
        <p:txBody>
          <a:bodyPr/>
          <a:lstStyle/>
          <a:p>
            <a:r>
              <a:rPr lang="en-GB" dirty="0"/>
              <a:t>SSP Staff</a:t>
            </a:r>
          </a:p>
        </p:txBody>
      </p:sp>
      <p:pic>
        <p:nvPicPr>
          <p:cNvPr id="4" name="Picture 2"/>
          <p:cNvPicPr>
            <a:picLocks noChangeAspect="1" noChangeArrowheads="1"/>
          </p:cNvPicPr>
          <p:nvPr/>
        </p:nvPicPr>
        <p:blipFill>
          <a:blip r:embed="rId2"/>
          <a:srcRect/>
          <a:stretch>
            <a:fillRect/>
          </a:stretch>
        </p:blipFill>
        <p:spPr bwMode="auto">
          <a:xfrm>
            <a:off x="6121400" y="68263"/>
            <a:ext cx="2698750" cy="1349375"/>
          </a:xfrm>
          <a:prstGeom prst="rect">
            <a:avLst/>
          </a:prstGeom>
          <a:noFill/>
          <a:ln w="9525">
            <a:noFill/>
            <a:miter lim="800000"/>
            <a:headEnd/>
            <a:tailEnd/>
          </a:ln>
        </p:spPr>
      </p:pic>
    </p:spTree>
    <p:extLst>
      <p:ext uri="{BB962C8B-B14F-4D97-AF65-F5344CB8AC3E}">
        <p14:creationId xmlns:p14="http://schemas.microsoft.com/office/powerpoint/2010/main" val="1419235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8313" y="1989138"/>
            <a:ext cx="8229600" cy="4525962"/>
          </a:xfrm>
        </p:spPr>
        <p:txBody>
          <a:bodyPr/>
          <a:lstStyle/>
          <a:p>
            <a:pPr>
              <a:defRPr/>
            </a:pPr>
            <a:r>
              <a:rPr lang="en-GB" sz="2400" dirty="0">
                <a:hlinkClick r:id="rId2"/>
              </a:rPr>
              <a:t>www.yourschoolgames.com</a:t>
            </a:r>
            <a:endParaRPr lang="en-GB" sz="2400" dirty="0"/>
          </a:p>
          <a:p>
            <a:pPr>
              <a:defRPr/>
            </a:pPr>
            <a:r>
              <a:rPr lang="en-GB" sz="2400" dirty="0">
                <a:hlinkClick r:id="rId3"/>
              </a:rPr>
              <a:t>https://www.yourschoolgames.com/register/</a:t>
            </a:r>
            <a:endParaRPr lang="en-GB" sz="2400" dirty="0"/>
          </a:p>
          <a:p>
            <a:pPr>
              <a:defRPr/>
            </a:pPr>
            <a:r>
              <a:rPr lang="en-GB" sz="2400" dirty="0"/>
              <a:t>Access to: Resources, </a:t>
            </a:r>
            <a:r>
              <a:rPr lang="en-GB" sz="2400" b="1" dirty="0"/>
              <a:t>School Games Mark </a:t>
            </a:r>
            <a:r>
              <a:rPr lang="en-GB" sz="2400" dirty="0"/>
              <a:t>applications (when opens in the summer term), calendar, blogging, opportunity to win prizes and much more.</a:t>
            </a:r>
          </a:p>
          <a:p>
            <a:pPr>
              <a:defRPr/>
            </a:pPr>
            <a:r>
              <a:rPr lang="en-GB" sz="2400" dirty="0"/>
              <a:t>Please don’t use this website to enter our events.</a:t>
            </a:r>
          </a:p>
          <a:p>
            <a:pPr>
              <a:defRPr/>
            </a:pPr>
            <a:r>
              <a:rPr lang="en-GB" sz="2400" dirty="0"/>
              <a:t>Inclusive Health Check – please complete for your school (this needs to be completed to apply for SGM)</a:t>
            </a:r>
          </a:p>
          <a:p>
            <a:pPr marL="109537" indent="0">
              <a:buFont typeface="Wingdings 3" pitchFamily="18" charset="2"/>
              <a:buNone/>
              <a:defRPr/>
            </a:pPr>
            <a:endParaRPr lang="en-GB" dirty="0"/>
          </a:p>
        </p:txBody>
      </p:sp>
      <p:pic>
        <p:nvPicPr>
          <p:cNvPr id="14339" name="Picture 7" descr="http://www.merseysidesport.com/assets/School-Games-L1-3-2015-wordmark-no-sponsor-rgb.png"/>
          <p:cNvPicPr>
            <a:picLocks noChangeAspect="1" noChangeArrowheads="1"/>
          </p:cNvPicPr>
          <p:nvPr/>
        </p:nvPicPr>
        <p:blipFill>
          <a:blip r:embed="rId4"/>
          <a:srcRect/>
          <a:stretch>
            <a:fillRect/>
          </a:stretch>
        </p:blipFill>
        <p:spPr bwMode="auto">
          <a:xfrm>
            <a:off x="755650" y="268288"/>
            <a:ext cx="3633788" cy="1720850"/>
          </a:xfrm>
          <a:prstGeom prst="rect">
            <a:avLst/>
          </a:prstGeom>
          <a:noFill/>
          <a:ln w="9525">
            <a:noFill/>
            <a:miter lim="800000"/>
            <a:headEnd/>
            <a:tailEnd/>
          </a:ln>
        </p:spPr>
      </p:pic>
      <p:pic>
        <p:nvPicPr>
          <p:cNvPr id="4" name="Picture 2"/>
          <p:cNvPicPr>
            <a:picLocks noChangeAspect="1" noChangeArrowheads="1"/>
          </p:cNvPicPr>
          <p:nvPr/>
        </p:nvPicPr>
        <p:blipFill>
          <a:blip r:embed="rId5"/>
          <a:srcRect/>
          <a:stretch>
            <a:fillRect/>
          </a:stretch>
        </p:blipFill>
        <p:spPr bwMode="auto">
          <a:xfrm>
            <a:off x="6121400" y="68263"/>
            <a:ext cx="2698750" cy="1349375"/>
          </a:xfrm>
          <a:prstGeom prst="rect">
            <a:avLst/>
          </a:prstGeom>
          <a:noFill/>
          <a:ln w="9525">
            <a:noFill/>
            <a:miter lim="800000"/>
            <a:headEnd/>
            <a:tailEnd/>
          </a:ln>
        </p:spPr>
      </p:pic>
    </p:spTree>
    <p:extLst>
      <p:ext uri="{BB962C8B-B14F-4D97-AF65-F5344CB8AC3E}">
        <p14:creationId xmlns:p14="http://schemas.microsoft.com/office/powerpoint/2010/main" val="1702896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1"/>
          <p:cNvSpPr>
            <a:spLocks noGrp="1"/>
          </p:cNvSpPr>
          <p:nvPr>
            <p:ph idx="1"/>
          </p:nvPr>
        </p:nvSpPr>
        <p:spPr>
          <a:xfrm>
            <a:off x="435323" y="1163000"/>
            <a:ext cx="8229600" cy="4752700"/>
          </a:xfrm>
        </p:spPr>
        <p:txBody>
          <a:bodyPr/>
          <a:lstStyle/>
          <a:p>
            <a:pPr marL="109220" indent="0" eaLnBrk="1" hangingPunct="1">
              <a:buNone/>
            </a:pPr>
            <a:endParaRPr lang="en-GB" altLang="en-US" dirty="0">
              <a:cs typeface="Lucida Sans Unicode"/>
            </a:endParaRPr>
          </a:p>
          <a:p>
            <a:pPr indent="-255270" eaLnBrk="1" hangingPunct="1"/>
            <a:r>
              <a:rPr lang="en-GB" altLang="en-US" b="1" dirty="0">
                <a:cs typeface="Lucida Sans Unicode"/>
              </a:rPr>
              <a:t>Disappointing number of applications:</a:t>
            </a:r>
          </a:p>
          <a:p>
            <a:pPr indent="-255270" eaLnBrk="1" hangingPunct="1"/>
            <a:endParaRPr lang="en-GB" altLang="en-US" b="1" dirty="0">
              <a:cs typeface="Lucida Sans Unicode"/>
            </a:endParaRPr>
          </a:p>
          <a:p>
            <a:pPr indent="-255270" eaLnBrk="1" hangingPunct="1"/>
            <a:r>
              <a:rPr lang="en-GB" altLang="en-US" b="1" dirty="0">
                <a:cs typeface="Lucida Sans Unicode"/>
              </a:rPr>
              <a:t>2 Bronze</a:t>
            </a:r>
          </a:p>
          <a:p>
            <a:pPr indent="-255270" eaLnBrk="1" hangingPunct="1"/>
            <a:r>
              <a:rPr lang="en-GB" altLang="en-US" b="1" dirty="0">
                <a:cs typeface="Lucida Sans Unicode"/>
              </a:rPr>
              <a:t>4 Silver</a:t>
            </a:r>
          </a:p>
          <a:p>
            <a:pPr indent="-255270" eaLnBrk="1" hangingPunct="1"/>
            <a:r>
              <a:rPr lang="en-GB" altLang="en-US" b="1" dirty="0">
                <a:cs typeface="Lucida Sans Unicode"/>
              </a:rPr>
              <a:t>6 Gold</a:t>
            </a:r>
          </a:p>
          <a:p>
            <a:pPr indent="-255270" eaLnBrk="1" hangingPunct="1"/>
            <a:r>
              <a:rPr lang="en-GB" altLang="en-US" b="1" dirty="0">
                <a:cs typeface="Lucida Sans Unicode"/>
              </a:rPr>
              <a:t>9 Platinum </a:t>
            </a:r>
          </a:p>
          <a:p>
            <a:pPr indent="-255270" eaLnBrk="1" hangingPunct="1"/>
            <a:endParaRPr lang="en-GB" altLang="en-US" b="1" dirty="0">
              <a:cs typeface="Lucida Sans Unicode"/>
            </a:endParaRPr>
          </a:p>
          <a:p>
            <a:pPr indent="-255270" eaLnBrk="1" hangingPunct="1"/>
            <a:r>
              <a:rPr lang="en-GB" altLang="en-US" b="1" dirty="0">
                <a:cs typeface="Lucida Sans Unicode"/>
              </a:rPr>
              <a:t>Fantastic to see so many schools achieving the platinum award – upwards trend of awards is great to see.</a:t>
            </a:r>
            <a:endParaRPr lang="en-GB" altLang="en-US" dirty="0">
              <a:cs typeface="Lucida Sans Unicode"/>
            </a:endParaRPr>
          </a:p>
          <a:p>
            <a:pPr indent="-255270" eaLnBrk="1" hangingPunct="1"/>
            <a:endParaRPr lang="en-GB" altLang="en-US" dirty="0">
              <a:cs typeface="Lucida Sans Unicode"/>
            </a:endParaRPr>
          </a:p>
          <a:p>
            <a:pPr marL="109220" indent="0" eaLnBrk="1" hangingPunct="1">
              <a:buNone/>
            </a:pPr>
            <a:endParaRPr lang="en-GB" altLang="en-US" dirty="0">
              <a:cs typeface="Lucida Sans Unicode"/>
            </a:endParaRPr>
          </a:p>
        </p:txBody>
      </p:sp>
      <p:sp>
        <p:nvSpPr>
          <p:cNvPr id="3" name="Title 2"/>
          <p:cNvSpPr>
            <a:spLocks noGrp="1"/>
          </p:cNvSpPr>
          <p:nvPr>
            <p:ph type="title"/>
          </p:nvPr>
        </p:nvSpPr>
        <p:spPr>
          <a:xfrm>
            <a:off x="426761" y="42270"/>
            <a:ext cx="8229600" cy="1143000"/>
          </a:xfrm>
        </p:spPr>
        <p:txBody>
          <a:bodyPr vert="horz" lIns="91440" tIns="45720" rIns="91440" bIns="45720" rtlCol="0" anchor="ctr">
            <a:normAutofit/>
            <a:scene3d>
              <a:camera prst="orthographicFront"/>
              <a:lightRig rig="soft" dir="t"/>
            </a:scene3d>
            <a:sp3d prstMaterial="softEdge">
              <a:bevelT w="25400" h="25400"/>
            </a:sp3d>
          </a:bodyPr>
          <a:lstStyle/>
          <a:p>
            <a:pPr eaLnBrk="1" fontAlgn="auto" hangingPunct="1">
              <a:spcAft>
                <a:spcPts val="0"/>
              </a:spcAft>
              <a:defRPr/>
            </a:pPr>
            <a:r>
              <a:rPr lang="en-GB" dirty="0"/>
              <a:t>School Games Ma</a:t>
            </a:r>
            <a:r>
              <a:rPr lang="en-GB" b="0" dirty="0"/>
              <a:t>r</a:t>
            </a:r>
            <a:r>
              <a:rPr lang="en-GB" dirty="0"/>
              <a:t>k 2025/26</a:t>
            </a:r>
          </a:p>
        </p:txBody>
      </p:sp>
      <p:pic>
        <p:nvPicPr>
          <p:cNvPr id="2050" name="Picture 2" descr="Your School Games - School Games Mar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4" y="1185270"/>
            <a:ext cx="1247800" cy="666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41630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19981-0F17-4B50-6BD0-8E07BFF64938}"/>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DEAD597-0D28-86DE-6667-A86772B1C444}"/>
              </a:ext>
            </a:extLst>
          </p:cNvPr>
          <p:cNvSpPr>
            <a:spLocks noGrp="1"/>
          </p:cNvSpPr>
          <p:nvPr>
            <p:ph idx="1"/>
          </p:nvPr>
        </p:nvSpPr>
        <p:spPr>
          <a:xfrm>
            <a:off x="457200" y="1268760"/>
            <a:ext cx="8229600" cy="4525962"/>
          </a:xfrm>
        </p:spPr>
        <p:txBody>
          <a:bodyPr/>
          <a:lstStyle/>
          <a:p>
            <a:pPr indent="-255270"/>
            <a:r>
              <a:rPr lang="en-GB" dirty="0">
                <a:cs typeface="Lucida Sans Unicode"/>
              </a:rPr>
              <a:t>Disappointing cancellation of Borough Olympics due to extreme heat – those schools affected will only pay £25 for Borough Olympics for this academic year.</a:t>
            </a:r>
          </a:p>
          <a:p>
            <a:pPr indent="-255270"/>
            <a:r>
              <a:rPr lang="en-GB" dirty="0">
                <a:cs typeface="Lucida Sans Unicode"/>
              </a:rPr>
              <a:t>Any feedback for other events that needs discussing?</a:t>
            </a:r>
          </a:p>
        </p:txBody>
      </p:sp>
      <p:sp>
        <p:nvSpPr>
          <p:cNvPr id="3" name="Title 2">
            <a:extLst>
              <a:ext uri="{FF2B5EF4-FFF2-40B4-BE49-F238E27FC236}">
                <a16:creationId xmlns:a16="http://schemas.microsoft.com/office/drawing/2014/main" id="{999BF03C-64BC-046D-E75B-23B6AC9B7545}"/>
              </a:ext>
            </a:extLst>
          </p:cNvPr>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GB" dirty="0"/>
              <a:t>Review of 2025/26</a:t>
            </a:r>
          </a:p>
        </p:txBody>
      </p:sp>
      <p:pic>
        <p:nvPicPr>
          <p:cNvPr id="4" name="Picture 2">
            <a:extLst>
              <a:ext uri="{FF2B5EF4-FFF2-40B4-BE49-F238E27FC236}">
                <a16:creationId xmlns:a16="http://schemas.microsoft.com/office/drawing/2014/main" id="{DE74B514-403D-D167-2D8F-146E14080942}"/>
              </a:ext>
            </a:extLst>
          </p:cNvPr>
          <p:cNvPicPr>
            <a:picLocks noChangeAspect="1" noChangeArrowheads="1"/>
          </p:cNvPicPr>
          <p:nvPr/>
        </p:nvPicPr>
        <p:blipFill>
          <a:blip r:embed="rId2"/>
          <a:srcRect/>
          <a:stretch>
            <a:fillRect/>
          </a:stretch>
        </p:blipFill>
        <p:spPr bwMode="auto">
          <a:xfrm>
            <a:off x="6588224" y="31408"/>
            <a:ext cx="2303934" cy="1151967"/>
          </a:xfrm>
          <a:prstGeom prst="rect">
            <a:avLst/>
          </a:prstGeom>
          <a:noFill/>
          <a:ln w="9525">
            <a:noFill/>
            <a:miter lim="800000"/>
            <a:headEnd/>
            <a:tailEnd/>
          </a:ln>
        </p:spPr>
      </p:pic>
    </p:spTree>
    <p:extLst>
      <p:ext uri="{BB962C8B-B14F-4D97-AF65-F5344CB8AC3E}">
        <p14:creationId xmlns:p14="http://schemas.microsoft.com/office/powerpoint/2010/main" val="413907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1"/>
          <p:cNvSpPr>
            <a:spLocks noGrp="1"/>
          </p:cNvSpPr>
          <p:nvPr>
            <p:ph idx="1"/>
          </p:nvPr>
        </p:nvSpPr>
        <p:spPr/>
        <p:txBody>
          <a:bodyPr/>
          <a:lstStyle/>
          <a:p>
            <a:pPr indent="-255270" eaLnBrk="1" hangingPunct="1"/>
            <a:r>
              <a:rPr lang="en-GB" altLang="en-US" sz="2400" dirty="0">
                <a:hlinkClick r:id="rId2"/>
              </a:rPr>
              <a:t>www.thurrockssp.co.uk</a:t>
            </a:r>
            <a:endParaRPr lang="en-GB" altLang="en-US" sz="2400" dirty="0">
              <a:cs typeface="Lucida Sans Unicode"/>
            </a:endParaRPr>
          </a:p>
          <a:p>
            <a:pPr indent="-255270" eaLnBrk="1" hangingPunct="1"/>
            <a:r>
              <a:rPr lang="en-GB" altLang="en-US" sz="2400" dirty="0"/>
              <a:t>All information you need is on the SSP website.</a:t>
            </a:r>
          </a:p>
          <a:p>
            <a:pPr indent="-255270" eaLnBrk="1" hangingPunct="1"/>
            <a:r>
              <a:rPr lang="en-GB" altLang="en-US" sz="2400" dirty="0"/>
              <a:t>Calendar of all our events, CPD, meetings, competitions, and other events.</a:t>
            </a:r>
            <a:endParaRPr lang="en-GB" altLang="en-US" sz="2400" dirty="0">
              <a:cs typeface="Lucida Sans Unicode"/>
            </a:endParaRPr>
          </a:p>
          <a:p>
            <a:pPr indent="-255270" eaLnBrk="1" hangingPunct="1"/>
            <a:r>
              <a:rPr lang="en-GB" altLang="en-US" sz="2400" b="1" dirty="0"/>
              <a:t>Rules for competitions</a:t>
            </a:r>
          </a:p>
          <a:p>
            <a:pPr indent="-255270" eaLnBrk="1" hangingPunct="1"/>
            <a:r>
              <a:rPr lang="en-GB" altLang="en-US" sz="2400" b="1" dirty="0">
                <a:cs typeface="Lucida Sans Unicode"/>
              </a:rPr>
              <a:t>Code of conduct</a:t>
            </a:r>
          </a:p>
        </p:txBody>
      </p:sp>
      <p:sp>
        <p:nvSpPr>
          <p:cNvPr id="3" name="Title 2"/>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pPr eaLnBrk="1" fontAlgn="auto" hangingPunct="1">
              <a:spcAft>
                <a:spcPts val="0"/>
              </a:spcAft>
              <a:defRPr/>
            </a:pPr>
            <a:r>
              <a:rPr lang="en-GB" dirty="0"/>
              <a:t>SSP Website, Events &amp; Calendar</a:t>
            </a:r>
          </a:p>
        </p:txBody>
      </p:sp>
      <p:pic>
        <p:nvPicPr>
          <p:cNvPr id="15364" name="Picture 2"/>
          <p:cNvPicPr>
            <a:picLocks noChangeAspect="1" noChangeArrowheads="1"/>
          </p:cNvPicPr>
          <p:nvPr/>
        </p:nvPicPr>
        <p:blipFill>
          <a:blip r:embed="rId3"/>
          <a:srcRect/>
          <a:stretch>
            <a:fillRect/>
          </a:stretch>
        </p:blipFill>
        <p:spPr bwMode="auto">
          <a:xfrm>
            <a:off x="5224463" y="5073650"/>
            <a:ext cx="3598862" cy="1800225"/>
          </a:xfrm>
          <a:prstGeom prst="rect">
            <a:avLst/>
          </a:prstGeom>
          <a:noFill/>
          <a:ln w="9525">
            <a:noFill/>
            <a:miter lim="800000"/>
            <a:headEnd/>
            <a:tailEnd/>
          </a:ln>
        </p:spPr>
      </p:pic>
    </p:spTree>
    <p:extLst>
      <p:ext uri="{BB962C8B-B14F-4D97-AF65-F5344CB8AC3E}">
        <p14:creationId xmlns:p14="http://schemas.microsoft.com/office/powerpoint/2010/main" val="2712796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208" y="980728"/>
            <a:ext cx="8229600" cy="4525962"/>
          </a:xfrm>
        </p:spPr>
        <p:txBody>
          <a:bodyPr/>
          <a:lstStyle/>
          <a:p>
            <a:pPr indent="-255270"/>
            <a:endParaRPr lang="en-GB" dirty="0">
              <a:cs typeface="Lucida Sans Unicode"/>
            </a:endParaRPr>
          </a:p>
          <a:p>
            <a:pPr indent="-255270"/>
            <a:r>
              <a:rPr lang="en-GB" sz="2000" dirty="0"/>
              <a:t>All events will be on Fridays – there are no events that take place on any other days</a:t>
            </a:r>
            <a:endParaRPr lang="en-GB" sz="2000" dirty="0">
              <a:cs typeface="Lucida Sans Unicode"/>
            </a:endParaRPr>
          </a:p>
          <a:p>
            <a:pPr indent="-255270"/>
            <a:r>
              <a:rPr lang="en-GB" sz="2000" dirty="0"/>
              <a:t>Sign up in the usual way via the NEW website</a:t>
            </a:r>
          </a:p>
          <a:p>
            <a:pPr indent="-255270"/>
            <a:r>
              <a:rPr lang="en-GB" sz="2000" dirty="0">
                <a:cs typeface="Lucida Sans Unicode"/>
              </a:rPr>
              <a:t>You will be sent a confirmation email – these tend to go into junk filters and you will need to speak to your IT department to get access to them.</a:t>
            </a:r>
          </a:p>
          <a:p>
            <a:pPr indent="-255270"/>
            <a:r>
              <a:rPr lang="en-GB" sz="2000" dirty="0"/>
              <a:t>There is a 'Waiting list' if the event is full, if spaces become available you will be emailed to ask if you want to fill it at the beginning of the week of the event.</a:t>
            </a:r>
            <a:endParaRPr lang="en-GB" sz="2000" dirty="0">
              <a:cs typeface="Lucida Sans Unicode"/>
            </a:endParaRPr>
          </a:p>
          <a:p>
            <a:pPr indent="-255270"/>
            <a:r>
              <a:rPr lang="en-GB" sz="2000" dirty="0"/>
              <a:t>Schools will be emailed Monday morning reminding you of entries for the Friday event.  You will have until Monday evening to withdraw and then the order of play will be completed.</a:t>
            </a:r>
            <a:endParaRPr lang="en-GB" sz="2000" dirty="0">
              <a:cs typeface="Lucida Sans Unicode"/>
            </a:endParaRPr>
          </a:p>
          <a:p>
            <a:pPr indent="-255270"/>
            <a:r>
              <a:rPr lang="en-GB" sz="2000" dirty="0">
                <a:solidFill>
                  <a:srgbClr val="FF0000"/>
                </a:solidFill>
              </a:rPr>
              <a:t>No parents are permitted at ANY of our events except the swimming gala.  </a:t>
            </a:r>
            <a:endParaRPr lang="en-GB" sz="2000" dirty="0">
              <a:solidFill>
                <a:srgbClr val="FF0000"/>
              </a:solidFill>
              <a:cs typeface="Lucida Sans Unicode"/>
            </a:endParaRPr>
          </a:p>
        </p:txBody>
      </p:sp>
      <p:sp>
        <p:nvSpPr>
          <p:cNvPr id="3" name="Title 2"/>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GB" dirty="0"/>
              <a:t>2026/27</a:t>
            </a:r>
          </a:p>
        </p:txBody>
      </p:sp>
      <p:pic>
        <p:nvPicPr>
          <p:cNvPr id="4" name="Picture 2"/>
          <p:cNvPicPr>
            <a:picLocks noChangeAspect="1" noChangeArrowheads="1"/>
          </p:cNvPicPr>
          <p:nvPr/>
        </p:nvPicPr>
        <p:blipFill>
          <a:blip r:embed="rId2"/>
          <a:srcRect/>
          <a:stretch>
            <a:fillRect/>
          </a:stretch>
        </p:blipFill>
        <p:spPr bwMode="auto">
          <a:xfrm>
            <a:off x="6588224" y="31408"/>
            <a:ext cx="2303934" cy="1151967"/>
          </a:xfrm>
          <a:prstGeom prst="rect">
            <a:avLst/>
          </a:prstGeom>
          <a:noFill/>
          <a:ln w="9525">
            <a:noFill/>
            <a:miter lim="800000"/>
            <a:headEnd/>
            <a:tailEnd/>
          </a:ln>
        </p:spPr>
      </p:pic>
    </p:spTree>
    <p:extLst>
      <p:ext uri="{BB962C8B-B14F-4D97-AF65-F5344CB8AC3E}">
        <p14:creationId xmlns:p14="http://schemas.microsoft.com/office/powerpoint/2010/main" val="4229296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D099D4-02FF-DBFE-F85B-146BB48C8EBC}"/>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937B64A-2DD8-C67C-8343-2BEE3049513F}"/>
              </a:ext>
            </a:extLst>
          </p:cNvPr>
          <p:cNvSpPr>
            <a:spLocks noGrp="1"/>
          </p:cNvSpPr>
          <p:nvPr>
            <p:ph idx="1"/>
          </p:nvPr>
        </p:nvSpPr>
        <p:spPr>
          <a:xfrm>
            <a:off x="457200" y="1268760"/>
            <a:ext cx="8229600" cy="4525962"/>
          </a:xfrm>
        </p:spPr>
        <p:txBody>
          <a:bodyPr/>
          <a:lstStyle/>
          <a:p>
            <a:pPr indent="-255270"/>
            <a:r>
              <a:rPr lang="en-GB" dirty="0">
                <a:cs typeface="Lucida Sans Unicode"/>
              </a:rPr>
              <a:t>SPORTSHALL ATHLETICS DATES</a:t>
            </a:r>
          </a:p>
          <a:p>
            <a:pPr indent="-255270"/>
            <a:endParaRPr lang="en-GB" dirty="0">
              <a:cs typeface="Lucida Sans Unicode"/>
            </a:endParaRPr>
          </a:p>
          <a:p>
            <a:pPr indent="-255270"/>
            <a:r>
              <a:rPr lang="en-GB" dirty="0">
                <a:cs typeface="Lucida Sans Unicode"/>
              </a:rPr>
              <a:t>year 5/6 </a:t>
            </a:r>
            <a:r>
              <a:rPr lang="en-GB" dirty="0" err="1">
                <a:cs typeface="Lucida Sans Unicode"/>
              </a:rPr>
              <a:t>sportshall</a:t>
            </a:r>
            <a:r>
              <a:rPr lang="en-GB" dirty="0">
                <a:cs typeface="Lucida Sans Unicode"/>
              </a:rPr>
              <a:t> - BSV</a:t>
            </a:r>
          </a:p>
          <a:p>
            <a:pPr indent="-255270"/>
            <a:endParaRPr lang="en-GB" dirty="0">
              <a:cs typeface="Lucida Sans Unicode"/>
            </a:endParaRPr>
          </a:p>
          <a:p>
            <a:pPr indent="-255270"/>
            <a:r>
              <a:rPr lang="en-GB" dirty="0">
                <a:cs typeface="Lucida Sans Unicode"/>
              </a:rPr>
              <a:t>Year 3/4 – BSV</a:t>
            </a:r>
          </a:p>
          <a:p>
            <a:pPr indent="-255270"/>
            <a:endParaRPr lang="en-GB" dirty="0">
              <a:cs typeface="Lucida Sans Unicode"/>
            </a:endParaRPr>
          </a:p>
          <a:p>
            <a:pPr indent="-255270"/>
            <a:r>
              <a:rPr lang="en-GB" dirty="0">
                <a:cs typeface="Lucida Sans Unicode"/>
              </a:rPr>
              <a:t>KS1 – </a:t>
            </a:r>
            <a:r>
              <a:rPr lang="en-GB" dirty="0" err="1">
                <a:cs typeface="Lucida Sans Unicode"/>
              </a:rPr>
              <a:t>Sportshall</a:t>
            </a:r>
            <a:r>
              <a:rPr lang="en-GB" dirty="0">
                <a:cs typeface="Lucida Sans Unicode"/>
              </a:rPr>
              <a:t> skills festival at William Edwards School </a:t>
            </a:r>
          </a:p>
          <a:p>
            <a:pPr indent="-255270"/>
            <a:endParaRPr lang="en-GB" dirty="0">
              <a:cs typeface="Lucida Sans Unicode"/>
            </a:endParaRPr>
          </a:p>
          <a:p>
            <a:pPr indent="-255270"/>
            <a:r>
              <a:rPr lang="en-GB" dirty="0">
                <a:cs typeface="Lucida Sans Unicode"/>
              </a:rPr>
              <a:t>Borough Olympics group 4 &amp; 5 9</a:t>
            </a:r>
            <a:r>
              <a:rPr lang="en-GB" baseline="30000" dirty="0">
                <a:cs typeface="Lucida Sans Unicode"/>
              </a:rPr>
              <a:t>th</a:t>
            </a:r>
            <a:r>
              <a:rPr lang="en-GB" dirty="0">
                <a:cs typeface="Lucida Sans Unicode"/>
              </a:rPr>
              <a:t> July</a:t>
            </a:r>
          </a:p>
          <a:p>
            <a:pPr indent="-255270"/>
            <a:r>
              <a:rPr lang="en-GB" dirty="0">
                <a:cs typeface="Lucida Sans Unicode"/>
              </a:rPr>
              <a:t>KS1 Borough Olympics 2</a:t>
            </a:r>
            <a:r>
              <a:rPr lang="en-GB" baseline="30000" dirty="0">
                <a:cs typeface="Lucida Sans Unicode"/>
              </a:rPr>
              <a:t>nd</a:t>
            </a:r>
            <a:r>
              <a:rPr lang="en-GB" dirty="0">
                <a:cs typeface="Lucida Sans Unicode"/>
              </a:rPr>
              <a:t> July</a:t>
            </a:r>
          </a:p>
        </p:txBody>
      </p:sp>
      <p:sp>
        <p:nvSpPr>
          <p:cNvPr id="3" name="Title 2">
            <a:extLst>
              <a:ext uri="{FF2B5EF4-FFF2-40B4-BE49-F238E27FC236}">
                <a16:creationId xmlns:a16="http://schemas.microsoft.com/office/drawing/2014/main" id="{F5602A26-6932-2E1C-68F9-73052EF25FB5}"/>
              </a:ext>
            </a:extLst>
          </p:cNvPr>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GB" dirty="0"/>
              <a:t>2026/27 – Date changes</a:t>
            </a:r>
          </a:p>
        </p:txBody>
      </p:sp>
      <p:pic>
        <p:nvPicPr>
          <p:cNvPr id="4" name="Picture 2">
            <a:extLst>
              <a:ext uri="{FF2B5EF4-FFF2-40B4-BE49-F238E27FC236}">
                <a16:creationId xmlns:a16="http://schemas.microsoft.com/office/drawing/2014/main" id="{A8DA518F-B7F8-F56A-D355-9050FCF44BD8}"/>
              </a:ext>
            </a:extLst>
          </p:cNvPr>
          <p:cNvPicPr>
            <a:picLocks noChangeAspect="1" noChangeArrowheads="1"/>
          </p:cNvPicPr>
          <p:nvPr/>
        </p:nvPicPr>
        <p:blipFill>
          <a:blip r:embed="rId2"/>
          <a:srcRect/>
          <a:stretch>
            <a:fillRect/>
          </a:stretch>
        </p:blipFill>
        <p:spPr bwMode="auto">
          <a:xfrm>
            <a:off x="6588224" y="31408"/>
            <a:ext cx="2303934" cy="1151967"/>
          </a:xfrm>
          <a:prstGeom prst="rect">
            <a:avLst/>
          </a:prstGeom>
          <a:noFill/>
          <a:ln w="9525">
            <a:noFill/>
            <a:miter lim="800000"/>
            <a:headEnd/>
            <a:tailEnd/>
          </a:ln>
        </p:spPr>
      </p:pic>
    </p:spTree>
    <p:extLst>
      <p:ext uri="{BB962C8B-B14F-4D97-AF65-F5344CB8AC3E}">
        <p14:creationId xmlns:p14="http://schemas.microsoft.com/office/powerpoint/2010/main" val="2418132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Content Placeholder 1"/>
          <p:cNvSpPr>
            <a:spLocks noGrp="1"/>
          </p:cNvSpPr>
          <p:nvPr>
            <p:ph idx="1"/>
          </p:nvPr>
        </p:nvSpPr>
        <p:spPr>
          <a:xfrm>
            <a:off x="457200" y="1166019"/>
            <a:ext cx="8229600" cy="4525962"/>
          </a:xfrm>
        </p:spPr>
        <p:txBody>
          <a:bodyPr/>
          <a:lstStyle/>
          <a:p>
            <a:pPr indent="-255270" eaLnBrk="1" hangingPunct="1"/>
            <a:r>
              <a:rPr lang="en-GB" altLang="en-US" sz="1600" b="1" dirty="0"/>
              <a:t>Please make sure you check the rules before selecting and then bringing your team.</a:t>
            </a:r>
            <a:endParaRPr lang="en-GB" altLang="en-US" sz="1600" b="1" dirty="0">
              <a:cs typeface="Lucida Sans Unicode"/>
            </a:endParaRPr>
          </a:p>
          <a:p>
            <a:pPr indent="-255270" eaLnBrk="1" hangingPunct="1"/>
            <a:r>
              <a:rPr lang="en-GB" altLang="en-US" sz="1600" dirty="0"/>
              <a:t>Resources section of the website will have the rule pack for 26/27 which contains all the rules for all our events – please do not email asking for rules!</a:t>
            </a:r>
            <a:endParaRPr lang="en-GB" altLang="en-US" sz="1600" dirty="0">
              <a:cs typeface="Lucida Sans Unicode"/>
            </a:endParaRPr>
          </a:p>
          <a:p>
            <a:pPr indent="-255270" eaLnBrk="1" hangingPunct="1"/>
            <a:r>
              <a:rPr lang="en-GB" altLang="en-US" sz="1600" dirty="0"/>
              <a:t>If you turn up with the incorrect team you will be unable to win medals and qualify through to represent the SSP at Level 3 if you were to win the competition.</a:t>
            </a:r>
            <a:endParaRPr lang="en-GB" altLang="en-US" sz="1600" dirty="0">
              <a:cs typeface="Lucida Sans Unicode"/>
            </a:endParaRPr>
          </a:p>
          <a:p>
            <a:pPr indent="-255270" eaLnBrk="1" hangingPunct="1"/>
            <a:r>
              <a:rPr lang="en-GB" altLang="en-US" sz="1600" dirty="0"/>
              <a:t>If you wish to withdraw please email me.</a:t>
            </a:r>
            <a:endParaRPr lang="en-GB" altLang="en-US" sz="1600" dirty="0">
              <a:cs typeface="Lucida Sans Unicode"/>
            </a:endParaRPr>
          </a:p>
          <a:p>
            <a:pPr indent="-255270" eaLnBrk="1" hangingPunct="1"/>
            <a:r>
              <a:rPr lang="en-GB" altLang="en-US" sz="1600" dirty="0"/>
              <a:t>As much notice as possible for withdrawals please </a:t>
            </a:r>
            <a:endParaRPr lang="en-GB" altLang="en-US" sz="1600" dirty="0">
              <a:cs typeface="Lucida Sans Unicode"/>
            </a:endParaRPr>
          </a:p>
          <a:p>
            <a:pPr indent="-255270" eaLnBrk="1" hangingPunct="1"/>
            <a:r>
              <a:rPr lang="en-GB" altLang="en-US" sz="1600" dirty="0"/>
              <a:t>£50 fine for non attendance or less than 24 hours notice.</a:t>
            </a:r>
          </a:p>
          <a:p>
            <a:pPr indent="-255270" eaLnBrk="1" hangingPunct="1"/>
            <a:r>
              <a:rPr lang="en-GB" altLang="en-US" sz="1600" dirty="0"/>
              <a:t>There is no ‘dashboard’ on the SSP website where you can login and see the events you have booked, you will need to make a note of them in a diary when you book them and will also be sent a confirmation email – these emails DO work and will likely go to your junk/spam folder so please check.  These emails give you a link to be able to cancel an event.</a:t>
            </a:r>
          </a:p>
          <a:p>
            <a:pPr indent="-255270" eaLnBrk="1" hangingPunct="1"/>
            <a:r>
              <a:rPr lang="en-GB" altLang="en-US" sz="1600" dirty="0">
                <a:cs typeface="Lucida Sans Unicode"/>
              </a:rPr>
              <a:t>If you are running late on the date please let us know via text so we can adapt the order of play.</a:t>
            </a:r>
          </a:p>
          <a:p>
            <a:pPr indent="-255270" eaLnBrk="1" hangingPunct="1"/>
            <a:r>
              <a:rPr lang="en-GB" altLang="en-US" sz="1600" dirty="0">
                <a:cs typeface="Lucida Sans Unicode"/>
              </a:rPr>
              <a:t>Similarly if you need to withdraw on the day due to staff sickness/issues out of your control please let us know ASAP but you will incur a fine.</a:t>
            </a:r>
          </a:p>
        </p:txBody>
      </p:sp>
      <p:sp>
        <p:nvSpPr>
          <p:cNvPr id="3" name="Title 2"/>
          <p:cNvSpPr>
            <a:spLocks noGrp="1"/>
          </p:cNvSpPr>
          <p:nvPr>
            <p:ph type="title"/>
          </p:nvPr>
        </p:nvSpPr>
        <p:spPr/>
        <p:txBody>
          <a:bodyPr/>
          <a:lstStyle/>
          <a:p>
            <a:pPr eaLnBrk="1" hangingPunct="1">
              <a:defRPr/>
            </a:pPr>
            <a:r>
              <a:rPr lang="en-GB" dirty="0"/>
              <a:t>Rules		</a:t>
            </a:r>
          </a:p>
        </p:txBody>
      </p:sp>
      <p:pic>
        <p:nvPicPr>
          <p:cNvPr id="4" name="Picture 2"/>
          <p:cNvPicPr>
            <a:picLocks noChangeAspect="1" noChangeArrowheads="1"/>
          </p:cNvPicPr>
          <p:nvPr/>
        </p:nvPicPr>
        <p:blipFill>
          <a:blip r:embed="rId2"/>
          <a:srcRect/>
          <a:stretch>
            <a:fillRect/>
          </a:stretch>
        </p:blipFill>
        <p:spPr bwMode="auto">
          <a:xfrm>
            <a:off x="6948264" y="171450"/>
            <a:ext cx="2050678" cy="1025339"/>
          </a:xfrm>
          <a:prstGeom prst="rect">
            <a:avLst/>
          </a:prstGeom>
          <a:noFill/>
          <a:ln w="9525">
            <a:noFill/>
            <a:miter lim="800000"/>
            <a:headEnd/>
            <a:tailEnd/>
          </a:ln>
        </p:spPr>
      </p:pic>
    </p:spTree>
    <p:extLst>
      <p:ext uri="{BB962C8B-B14F-4D97-AF65-F5344CB8AC3E}">
        <p14:creationId xmlns:p14="http://schemas.microsoft.com/office/powerpoint/2010/main" val="18313740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srcRect/>
          <a:stretch>
            <a:fillRect/>
          </a:stretch>
        </p:blipFill>
        <p:spPr bwMode="auto">
          <a:xfrm>
            <a:off x="6121400" y="68263"/>
            <a:ext cx="2698750" cy="1349375"/>
          </a:xfrm>
          <a:prstGeom prst="rect">
            <a:avLst/>
          </a:prstGeom>
          <a:noFill/>
          <a:ln w="9525">
            <a:noFill/>
            <a:miter lim="800000"/>
            <a:headEnd/>
            <a:tailEnd/>
          </a:ln>
        </p:spPr>
      </p:pic>
      <p:sp>
        <p:nvSpPr>
          <p:cNvPr id="28675" name="Content Placeholder 1"/>
          <p:cNvSpPr>
            <a:spLocks noGrp="1"/>
          </p:cNvSpPr>
          <p:nvPr>
            <p:ph idx="1"/>
          </p:nvPr>
        </p:nvSpPr>
        <p:spPr>
          <a:xfrm>
            <a:off x="457200" y="1340768"/>
            <a:ext cx="8229600" cy="4525962"/>
          </a:xfrm>
        </p:spPr>
        <p:txBody>
          <a:bodyPr/>
          <a:lstStyle/>
          <a:p>
            <a:pPr lvl="0"/>
            <a:r>
              <a:rPr lang="en-GB" sz="1100" dirty="0"/>
              <a:t>Recognise the importance of fun and achievement when coaching young players</a:t>
            </a:r>
          </a:p>
          <a:p>
            <a:pPr lvl="0"/>
            <a:r>
              <a:rPr lang="en-GB" sz="1100" dirty="0"/>
              <a:t>Understand that most learning is achieved through doing</a:t>
            </a:r>
          </a:p>
          <a:p>
            <a:pPr lvl="0"/>
            <a:r>
              <a:rPr lang="en-GB" sz="1100" dirty="0"/>
              <a:t>Appreciate the needs of the players before the needs of the sport</a:t>
            </a:r>
          </a:p>
          <a:p>
            <a:pPr lvl="0"/>
            <a:r>
              <a:rPr lang="en-GB" sz="1100" dirty="0"/>
              <a:t>Be a positive role model</a:t>
            </a:r>
          </a:p>
          <a:p>
            <a:pPr lvl="0"/>
            <a:r>
              <a:rPr lang="en-GB" sz="1100" dirty="0"/>
              <a:t>Keep winning and losing in perspective – encourage young players to behave with dignity in all circumstances</a:t>
            </a:r>
          </a:p>
          <a:p>
            <a:pPr lvl="0"/>
            <a:r>
              <a:rPr lang="en-GB" sz="1100" dirty="0"/>
              <a:t>Respect referees and the decisions they make and ensure that the young players recognise that they must do the same</a:t>
            </a:r>
          </a:p>
          <a:p>
            <a:pPr lvl="0"/>
            <a:r>
              <a:rPr lang="en-GB" sz="1100" dirty="0"/>
              <a:t>Provide positive verbal feedback in a constructive and encouraging manner, to all young players, both during coaching sessions and games.</a:t>
            </a:r>
          </a:p>
          <a:p>
            <a:pPr lvl="0"/>
            <a:r>
              <a:rPr lang="en-GB" sz="1100" dirty="0"/>
              <a:t>Understand the rules of the events and ensure your team abides by them at all times</a:t>
            </a:r>
          </a:p>
          <a:p>
            <a:pPr lvl="0"/>
            <a:endParaRPr lang="en-GB" sz="1100" dirty="0"/>
          </a:p>
          <a:p>
            <a:pPr eaLnBrk="1" hangingPunct="1"/>
            <a:r>
              <a:rPr lang="en-GB" altLang="en-US" sz="2000" dirty="0"/>
              <a:t>Failure to meet the expectations of the code of conduct will result in your being spoken to and warned by the </a:t>
            </a:r>
            <a:r>
              <a:rPr lang="en-GB" altLang="en-US" sz="2000" dirty="0" err="1"/>
              <a:t>ssp</a:t>
            </a:r>
            <a:r>
              <a:rPr lang="en-GB" altLang="en-US" sz="2000" dirty="0"/>
              <a:t> event team, any further incidents we may need to speak to your Headteacher.</a:t>
            </a:r>
          </a:p>
          <a:p>
            <a:pPr eaLnBrk="1" hangingPunct="1"/>
            <a:r>
              <a:rPr lang="en-GB" altLang="en-US" sz="2000" dirty="0"/>
              <a:t>Copies of the Code of Conduct are available to download on the website </a:t>
            </a:r>
          </a:p>
          <a:p>
            <a:pPr marL="109537" indent="0" eaLnBrk="1" hangingPunct="1">
              <a:buNone/>
            </a:pPr>
            <a:endParaRPr lang="en-GB" altLang="en-US" sz="2000" dirty="0"/>
          </a:p>
        </p:txBody>
      </p:sp>
      <p:sp>
        <p:nvSpPr>
          <p:cNvPr id="3" name="Title 2"/>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pPr eaLnBrk="1" fontAlgn="auto" hangingPunct="1">
              <a:spcAft>
                <a:spcPts val="0"/>
              </a:spcAft>
              <a:defRPr/>
            </a:pPr>
            <a:r>
              <a:rPr lang="en-GB" dirty="0"/>
              <a:t>Staff Code of Conduct</a:t>
            </a:r>
          </a:p>
        </p:txBody>
      </p:sp>
    </p:spTree>
    <p:extLst>
      <p:ext uri="{BB962C8B-B14F-4D97-AF65-F5344CB8AC3E}">
        <p14:creationId xmlns:p14="http://schemas.microsoft.com/office/powerpoint/2010/main" val="4209650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850" y="1166019"/>
            <a:ext cx="8229600" cy="4525962"/>
          </a:xfrm>
        </p:spPr>
        <p:txBody>
          <a:bodyPr/>
          <a:lstStyle/>
          <a:p>
            <a:pPr indent="-255270"/>
            <a:r>
              <a:rPr lang="en-GB" sz="2000" dirty="0">
                <a:cs typeface="Lucida Sans Unicode"/>
              </a:rPr>
              <a:t>Girls Football 17</a:t>
            </a:r>
            <a:r>
              <a:rPr lang="en-GB" sz="2000" baseline="30000" dirty="0">
                <a:cs typeface="Lucida Sans Unicode"/>
              </a:rPr>
              <a:t>th</a:t>
            </a:r>
            <a:r>
              <a:rPr lang="en-GB" sz="2000" dirty="0">
                <a:cs typeface="Lucida Sans Unicode"/>
              </a:rPr>
              <a:t> November - Billericay Town</a:t>
            </a:r>
          </a:p>
          <a:p>
            <a:pPr indent="-255270"/>
            <a:r>
              <a:rPr lang="en-GB" sz="2000" dirty="0">
                <a:cs typeface="Lucida Sans Unicode"/>
              </a:rPr>
              <a:t>Boys Football 24</a:t>
            </a:r>
            <a:r>
              <a:rPr lang="en-GB" sz="2000" baseline="30000" dirty="0">
                <a:cs typeface="Lucida Sans Unicode"/>
              </a:rPr>
              <a:t>th</a:t>
            </a:r>
            <a:r>
              <a:rPr lang="en-GB" sz="2000" dirty="0">
                <a:cs typeface="Lucida Sans Unicode"/>
              </a:rPr>
              <a:t> November – Billericay Town</a:t>
            </a:r>
          </a:p>
          <a:p>
            <a:pPr indent="-255270"/>
            <a:r>
              <a:rPr lang="en-GB" sz="2000" dirty="0">
                <a:cs typeface="Lucida Sans Unicode"/>
              </a:rPr>
              <a:t>Basketball date TBC – University of Essex</a:t>
            </a:r>
          </a:p>
          <a:p>
            <a:pPr indent="-255270"/>
            <a:r>
              <a:rPr lang="en-GB" sz="2000" dirty="0">
                <a:cs typeface="Lucida Sans Unicode"/>
              </a:rPr>
              <a:t>Tag rugby 3</a:t>
            </a:r>
            <a:r>
              <a:rPr lang="en-GB" sz="2000" baseline="30000" dirty="0">
                <a:cs typeface="Lucida Sans Unicode"/>
              </a:rPr>
              <a:t>rd</a:t>
            </a:r>
            <a:r>
              <a:rPr lang="en-GB" sz="2000" dirty="0">
                <a:cs typeface="Lucida Sans Unicode"/>
              </a:rPr>
              <a:t> February – Southend Rugby Club</a:t>
            </a:r>
          </a:p>
          <a:p>
            <a:pPr indent="-255270"/>
            <a:r>
              <a:rPr lang="en-GB" sz="2000" dirty="0">
                <a:cs typeface="Lucida Sans Unicode"/>
              </a:rPr>
              <a:t>Cross Country 24</a:t>
            </a:r>
            <a:r>
              <a:rPr lang="en-GB" sz="2000" baseline="30000" dirty="0">
                <a:cs typeface="Lucida Sans Unicode"/>
              </a:rPr>
              <a:t>th</a:t>
            </a:r>
            <a:r>
              <a:rPr lang="en-GB" sz="2000" dirty="0">
                <a:cs typeface="Lucida Sans Unicode"/>
              </a:rPr>
              <a:t> March – </a:t>
            </a:r>
            <a:r>
              <a:rPr lang="en-GB" sz="2000" dirty="0" err="1">
                <a:cs typeface="Lucida Sans Unicode"/>
              </a:rPr>
              <a:t>Garons</a:t>
            </a:r>
            <a:endParaRPr lang="en-GB" sz="2000" dirty="0">
              <a:cs typeface="Lucida Sans Unicode"/>
            </a:endParaRPr>
          </a:p>
          <a:p>
            <a:pPr indent="-255270"/>
            <a:r>
              <a:rPr lang="en-GB" sz="2000" dirty="0" err="1">
                <a:cs typeface="Lucida Sans Unicode"/>
              </a:rPr>
              <a:t>Sportshall</a:t>
            </a:r>
            <a:r>
              <a:rPr lang="en-GB" sz="2000" dirty="0">
                <a:cs typeface="Lucida Sans Unicode"/>
              </a:rPr>
              <a:t> athletics date TBC – Southend </a:t>
            </a:r>
          </a:p>
          <a:p>
            <a:pPr indent="-255270"/>
            <a:r>
              <a:rPr lang="en-GB" sz="2000" dirty="0">
                <a:cs typeface="Lucida Sans Unicode"/>
              </a:rPr>
              <a:t>Netball May tbc </a:t>
            </a:r>
          </a:p>
          <a:p>
            <a:pPr indent="-255270"/>
            <a:r>
              <a:rPr lang="en-GB" sz="2000" dirty="0">
                <a:cs typeface="Lucida Sans Unicode"/>
              </a:rPr>
              <a:t>Rounders Thorpe Hall – 23</a:t>
            </a:r>
            <a:r>
              <a:rPr lang="en-GB" sz="2000" baseline="30000" dirty="0">
                <a:cs typeface="Lucida Sans Unicode"/>
              </a:rPr>
              <a:t>rd</a:t>
            </a:r>
            <a:r>
              <a:rPr lang="en-GB" sz="2000" dirty="0">
                <a:cs typeface="Lucida Sans Unicode"/>
              </a:rPr>
              <a:t> June</a:t>
            </a:r>
          </a:p>
          <a:p>
            <a:pPr indent="-255270"/>
            <a:r>
              <a:rPr lang="en-GB" sz="2000" dirty="0">
                <a:cs typeface="Lucida Sans Unicode"/>
              </a:rPr>
              <a:t>3 tees Colchester – 7</a:t>
            </a:r>
            <a:r>
              <a:rPr lang="en-GB" sz="2000" baseline="30000" dirty="0">
                <a:cs typeface="Lucida Sans Unicode"/>
              </a:rPr>
              <a:t>th</a:t>
            </a:r>
            <a:r>
              <a:rPr lang="en-GB" sz="2000" dirty="0">
                <a:cs typeface="Lucida Sans Unicode"/>
              </a:rPr>
              <a:t> July</a:t>
            </a:r>
          </a:p>
          <a:p>
            <a:pPr indent="-255270"/>
            <a:r>
              <a:rPr lang="en-GB" sz="2000" dirty="0">
                <a:cs typeface="Lucida Sans Unicode"/>
              </a:rPr>
              <a:t>Rapid Fire Colchester – 14</a:t>
            </a:r>
            <a:r>
              <a:rPr lang="en-GB" sz="2000" baseline="30000" dirty="0">
                <a:cs typeface="Lucida Sans Unicode"/>
              </a:rPr>
              <a:t>th</a:t>
            </a:r>
            <a:r>
              <a:rPr lang="en-GB" sz="2000" dirty="0">
                <a:cs typeface="Lucida Sans Unicode"/>
              </a:rPr>
              <a:t> July</a:t>
            </a:r>
          </a:p>
          <a:p>
            <a:pPr indent="-255270"/>
            <a:r>
              <a:rPr lang="en-GB" sz="2000" dirty="0">
                <a:cs typeface="Lucida Sans Unicode"/>
              </a:rPr>
              <a:t>Dynamo Cricket dates tbc – Billericay</a:t>
            </a:r>
          </a:p>
          <a:p>
            <a:pPr indent="-255270"/>
            <a:r>
              <a:rPr lang="en-GB" sz="2000" dirty="0">
                <a:cs typeface="Lucida Sans Unicode"/>
              </a:rPr>
              <a:t>Quad kids year 3/4 30th June Carver Barracks</a:t>
            </a:r>
          </a:p>
          <a:p>
            <a:pPr indent="-255270"/>
            <a:r>
              <a:rPr lang="en-GB" sz="2000" dirty="0">
                <a:cs typeface="Lucida Sans Unicode"/>
              </a:rPr>
              <a:t>Quad kids year 5/6 date tbc William De Ferrers</a:t>
            </a:r>
          </a:p>
        </p:txBody>
      </p:sp>
      <p:sp>
        <p:nvSpPr>
          <p:cNvPr id="3" name="Title 2"/>
          <p:cNvSpPr>
            <a:spLocks noGrp="1"/>
          </p:cNvSpPr>
          <p:nvPr>
            <p:ph type="title"/>
          </p:nvPr>
        </p:nvSpPr>
        <p:spPr/>
        <p:txBody>
          <a:bodyPr vert="horz" lIns="91440" tIns="45720" rIns="91440" bIns="45720" rtlCol="0" anchor="ctr">
            <a:normAutofit fontScale="90000"/>
            <a:scene3d>
              <a:camera prst="orthographicFront"/>
              <a:lightRig rig="soft" dir="t"/>
            </a:scene3d>
            <a:sp3d prstMaterial="softEdge">
              <a:bevelT w="25400" h="25400"/>
            </a:sp3d>
          </a:bodyPr>
          <a:lstStyle/>
          <a:p>
            <a:r>
              <a:rPr lang="en-GB" dirty="0"/>
              <a:t>County Finals – 2026/27			</a:t>
            </a:r>
          </a:p>
        </p:txBody>
      </p:sp>
      <p:pic>
        <p:nvPicPr>
          <p:cNvPr id="4" name="Picture 2"/>
          <p:cNvPicPr>
            <a:picLocks noChangeAspect="1" noChangeArrowheads="1"/>
          </p:cNvPicPr>
          <p:nvPr/>
        </p:nvPicPr>
        <p:blipFill>
          <a:blip r:embed="rId2"/>
          <a:srcRect/>
          <a:stretch>
            <a:fillRect/>
          </a:stretch>
        </p:blipFill>
        <p:spPr bwMode="auto">
          <a:xfrm>
            <a:off x="6563172" y="68263"/>
            <a:ext cx="2256978" cy="1128489"/>
          </a:xfrm>
          <a:prstGeom prst="rect">
            <a:avLst/>
          </a:prstGeom>
          <a:noFill/>
          <a:ln w="9525">
            <a:noFill/>
            <a:miter lim="800000"/>
            <a:headEnd/>
            <a:tailEnd/>
          </a:ln>
        </p:spPr>
      </p:pic>
    </p:spTree>
    <p:extLst>
      <p:ext uri="{BB962C8B-B14F-4D97-AF65-F5344CB8AC3E}">
        <p14:creationId xmlns:p14="http://schemas.microsoft.com/office/powerpoint/2010/main" val="15068238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138"/>
            <a:ext cx="6347048" cy="4525962"/>
          </a:xfrm>
        </p:spPr>
        <p:txBody>
          <a:bodyPr/>
          <a:lstStyle/>
          <a:p>
            <a:pPr indent="-255270"/>
            <a:r>
              <a:rPr lang="en-GB" dirty="0"/>
              <a:t>Sports Leader packs can be emailed to you to print and then children complete and send back to me.</a:t>
            </a:r>
            <a:endParaRPr lang="en-GB" dirty="0">
              <a:cs typeface="Lucida Sans Unicode"/>
            </a:endParaRPr>
          </a:p>
          <a:p>
            <a:pPr indent="-255270"/>
            <a:r>
              <a:rPr lang="en-GB" dirty="0"/>
              <a:t>Bronze, Silver &amp; Gold Awards based on volunteering hours/tasks completed</a:t>
            </a:r>
            <a:endParaRPr lang="en-GB" dirty="0">
              <a:cs typeface="Lucida Sans Unicode"/>
            </a:endParaRPr>
          </a:p>
          <a:p>
            <a:pPr indent="-255270"/>
            <a:r>
              <a:rPr lang="en-GB" dirty="0"/>
              <a:t>T shirts awarded</a:t>
            </a:r>
          </a:p>
          <a:p>
            <a:pPr marL="109855" indent="0">
              <a:buNone/>
            </a:pPr>
            <a:endParaRPr lang="en-GB" dirty="0">
              <a:cs typeface="Lucida Sans Unicode"/>
            </a:endParaRPr>
          </a:p>
        </p:txBody>
      </p:sp>
      <p:sp>
        <p:nvSpPr>
          <p:cNvPr id="3" name="Title 2"/>
          <p:cNvSpPr>
            <a:spLocks noGrp="1"/>
          </p:cNvSpPr>
          <p:nvPr>
            <p:ph type="title"/>
          </p:nvPr>
        </p:nvSpPr>
        <p:spPr>
          <a:xfrm>
            <a:off x="457200" y="274638"/>
            <a:ext cx="6347048" cy="1143000"/>
          </a:xfrm>
        </p:spPr>
        <p:txBody>
          <a:bodyPr vert="horz" lIns="91440" tIns="45720" rIns="91440" bIns="45720" rtlCol="0" anchor="ctr">
            <a:normAutofit/>
            <a:scene3d>
              <a:camera prst="orthographicFront"/>
              <a:lightRig rig="soft" dir="t"/>
            </a:scene3d>
            <a:sp3d prstMaterial="softEdge">
              <a:bevelT w="25400" h="25400"/>
            </a:sp3d>
          </a:bodyPr>
          <a:lstStyle/>
          <a:p>
            <a:r>
              <a:rPr lang="en-GB" sz="2300" dirty="0"/>
              <a:t>Thurrock SSP School Games Leaders</a:t>
            </a:r>
          </a:p>
        </p:txBody>
      </p:sp>
      <p:pic>
        <p:nvPicPr>
          <p:cNvPr id="4" name="Picture 3"/>
          <p:cNvPicPr>
            <a:picLocks noChangeAspect="1"/>
          </p:cNvPicPr>
          <p:nvPr/>
        </p:nvPicPr>
        <p:blipFill rotWithShape="1">
          <a:blip r:embed="rId2"/>
          <a:srcRect l="44492" t="21000" r="29915" b="14601"/>
          <a:stretch/>
        </p:blipFill>
        <p:spPr>
          <a:xfrm>
            <a:off x="7058793" y="329010"/>
            <a:ext cx="1628007" cy="2304256"/>
          </a:xfrm>
          <a:prstGeom prst="rect">
            <a:avLst/>
          </a:prstGeom>
        </p:spPr>
      </p:pic>
      <p:pic>
        <p:nvPicPr>
          <p:cNvPr id="5" name="Picture 4"/>
          <p:cNvPicPr>
            <a:picLocks noChangeAspect="1"/>
          </p:cNvPicPr>
          <p:nvPr/>
        </p:nvPicPr>
        <p:blipFill rotWithShape="1">
          <a:blip r:embed="rId3"/>
          <a:srcRect l="44584" t="21111" r="29999" b="14445"/>
          <a:stretch/>
        </p:blipFill>
        <p:spPr>
          <a:xfrm>
            <a:off x="7151025" y="3068960"/>
            <a:ext cx="1528365" cy="2179799"/>
          </a:xfrm>
          <a:prstGeom prst="rect">
            <a:avLst/>
          </a:prstGeom>
        </p:spPr>
      </p:pic>
    </p:spTree>
    <p:extLst>
      <p:ext uri="{BB962C8B-B14F-4D97-AF65-F5344CB8AC3E}">
        <p14:creationId xmlns:p14="http://schemas.microsoft.com/office/powerpoint/2010/main" val="2355749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44488" t="21300" r="29919" b="15001"/>
          <a:stretch/>
        </p:blipFill>
        <p:spPr>
          <a:xfrm>
            <a:off x="2627784" y="404664"/>
            <a:ext cx="4320480" cy="6048672"/>
          </a:xfrm>
          <a:prstGeom prst="rect">
            <a:avLst/>
          </a:prstGeom>
        </p:spPr>
      </p:pic>
      <p:pic>
        <p:nvPicPr>
          <p:cNvPr id="3" name="Picture 2"/>
          <p:cNvPicPr>
            <a:picLocks noChangeAspect="1" noChangeArrowheads="1"/>
          </p:cNvPicPr>
          <p:nvPr/>
        </p:nvPicPr>
        <p:blipFill>
          <a:blip r:embed="rId3"/>
          <a:srcRect/>
          <a:stretch>
            <a:fillRect/>
          </a:stretch>
        </p:blipFill>
        <p:spPr bwMode="auto">
          <a:xfrm>
            <a:off x="7139236" y="68263"/>
            <a:ext cx="1680914" cy="840457"/>
          </a:xfrm>
          <a:prstGeom prst="rect">
            <a:avLst/>
          </a:prstGeom>
          <a:noFill/>
          <a:ln w="9525">
            <a:noFill/>
            <a:miter lim="800000"/>
            <a:headEnd/>
            <a:tailEnd/>
          </a:ln>
        </p:spPr>
      </p:pic>
    </p:spTree>
    <p:extLst>
      <p:ext uri="{BB962C8B-B14F-4D97-AF65-F5344CB8AC3E}">
        <p14:creationId xmlns:p14="http://schemas.microsoft.com/office/powerpoint/2010/main" val="771012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E39BDDA-E4B6-00F3-C8DF-59A5BD381D4D}"/>
              </a:ext>
            </a:extLst>
          </p:cNvPr>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GB" dirty="0"/>
              <a:t>Final Medal Table 2025/26</a:t>
            </a:r>
          </a:p>
        </p:txBody>
      </p:sp>
      <p:pic>
        <p:nvPicPr>
          <p:cNvPr id="7" name="Picture 6">
            <a:extLst>
              <a:ext uri="{FF2B5EF4-FFF2-40B4-BE49-F238E27FC236}">
                <a16:creationId xmlns:a16="http://schemas.microsoft.com/office/drawing/2014/main" id="{2E856AAB-A126-A38C-A4E0-3C78612E3693}"/>
              </a:ext>
            </a:extLst>
          </p:cNvPr>
          <p:cNvPicPr>
            <a:picLocks noChangeAspect="1"/>
          </p:cNvPicPr>
          <p:nvPr/>
        </p:nvPicPr>
        <p:blipFill>
          <a:blip r:embed="rId2"/>
          <a:stretch>
            <a:fillRect/>
          </a:stretch>
        </p:blipFill>
        <p:spPr>
          <a:xfrm>
            <a:off x="0" y="1635845"/>
            <a:ext cx="8794766" cy="3449339"/>
          </a:xfrm>
          <a:prstGeom prst="rect">
            <a:avLst/>
          </a:prstGeom>
        </p:spPr>
      </p:pic>
    </p:spTree>
    <p:extLst>
      <p:ext uri="{BB962C8B-B14F-4D97-AF65-F5344CB8AC3E}">
        <p14:creationId xmlns:p14="http://schemas.microsoft.com/office/powerpoint/2010/main" val="2276472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1"/>
          <p:cNvSpPr>
            <a:spLocks noGrp="1"/>
          </p:cNvSpPr>
          <p:nvPr>
            <p:ph idx="1"/>
          </p:nvPr>
        </p:nvSpPr>
        <p:spPr/>
        <p:txBody>
          <a:bodyPr/>
          <a:lstStyle/>
          <a:p>
            <a:pPr eaLnBrk="1" hangingPunct="1"/>
            <a:r>
              <a:rPr lang="en-GB" altLang="en-US" sz="2400" dirty="0"/>
              <a:t>Points awarded PER school not per team.</a:t>
            </a:r>
          </a:p>
          <a:p>
            <a:pPr eaLnBrk="1" hangingPunct="1"/>
            <a:r>
              <a:rPr lang="en-GB" altLang="en-US" sz="2400" dirty="0"/>
              <a:t>Competitive events will award points for 4</a:t>
            </a:r>
            <a:r>
              <a:rPr lang="en-GB" altLang="en-US" sz="2400" baseline="30000" dirty="0"/>
              <a:t>th</a:t>
            </a:r>
            <a:r>
              <a:rPr lang="en-GB" altLang="en-US" sz="2400" dirty="0"/>
              <a:t> – 1</a:t>
            </a:r>
            <a:r>
              <a:rPr lang="en-GB" altLang="en-US" sz="2400" baseline="30000" dirty="0"/>
              <a:t>st</a:t>
            </a:r>
            <a:endParaRPr lang="en-GB" altLang="en-US" sz="2400" dirty="0"/>
          </a:p>
          <a:p>
            <a:pPr eaLnBrk="1" hangingPunct="1"/>
            <a:r>
              <a:rPr lang="en-GB" altLang="en-US" sz="2400" dirty="0"/>
              <a:t>Festival events will be awarded participation points only (10 points)</a:t>
            </a:r>
          </a:p>
          <a:p>
            <a:pPr eaLnBrk="1" hangingPunct="1"/>
            <a:r>
              <a:rPr lang="en-GB" altLang="en-US" sz="2400" dirty="0"/>
              <a:t>Participation (10 points)</a:t>
            </a:r>
          </a:p>
          <a:p>
            <a:pPr eaLnBrk="1" hangingPunct="1"/>
            <a:r>
              <a:rPr lang="en-GB" altLang="en-US" sz="2400" dirty="0"/>
              <a:t>4</a:t>
            </a:r>
            <a:r>
              <a:rPr lang="en-GB" altLang="en-US" sz="2400" baseline="30000" dirty="0"/>
              <a:t>th</a:t>
            </a:r>
            <a:r>
              <a:rPr lang="en-GB" altLang="en-US" sz="2400" dirty="0"/>
              <a:t> (additional 10 points)</a:t>
            </a:r>
          </a:p>
          <a:p>
            <a:pPr eaLnBrk="1" hangingPunct="1"/>
            <a:r>
              <a:rPr lang="en-GB" altLang="en-US" sz="2400" dirty="0"/>
              <a:t>3</a:t>
            </a:r>
            <a:r>
              <a:rPr lang="en-GB" altLang="en-US" sz="2400" baseline="30000" dirty="0"/>
              <a:t>rd</a:t>
            </a:r>
            <a:r>
              <a:rPr lang="en-GB" altLang="en-US" sz="2400" dirty="0"/>
              <a:t> (25 points)</a:t>
            </a:r>
          </a:p>
          <a:p>
            <a:pPr eaLnBrk="1" hangingPunct="1"/>
            <a:r>
              <a:rPr lang="en-GB" altLang="en-US" sz="2400" dirty="0"/>
              <a:t>2</a:t>
            </a:r>
            <a:r>
              <a:rPr lang="en-GB" altLang="en-US" sz="2400" baseline="30000" dirty="0"/>
              <a:t>nd</a:t>
            </a:r>
            <a:r>
              <a:rPr lang="en-GB" altLang="en-US" sz="2400" dirty="0"/>
              <a:t> (50 points)</a:t>
            </a:r>
          </a:p>
          <a:p>
            <a:pPr eaLnBrk="1" hangingPunct="1"/>
            <a:r>
              <a:rPr lang="en-GB" altLang="en-US" sz="2400" dirty="0"/>
              <a:t>1</a:t>
            </a:r>
            <a:r>
              <a:rPr lang="en-GB" altLang="en-US" sz="2400" baseline="30000" dirty="0"/>
              <a:t>st</a:t>
            </a:r>
            <a:r>
              <a:rPr lang="en-GB" altLang="en-US" sz="2400" dirty="0"/>
              <a:t> (100 points)</a:t>
            </a:r>
          </a:p>
          <a:p>
            <a:pPr marL="109537" indent="0" eaLnBrk="1" hangingPunct="1">
              <a:buNone/>
            </a:pPr>
            <a:endParaRPr lang="en-GB" altLang="en-US" dirty="0"/>
          </a:p>
        </p:txBody>
      </p:sp>
      <p:sp>
        <p:nvSpPr>
          <p:cNvPr id="3" name="Title 2"/>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pPr eaLnBrk="1" fontAlgn="auto" hangingPunct="1">
              <a:spcAft>
                <a:spcPts val="0"/>
              </a:spcAft>
              <a:defRPr/>
            </a:pPr>
            <a:r>
              <a:rPr lang="en-GB" dirty="0"/>
              <a:t>Medal Table</a:t>
            </a:r>
          </a:p>
        </p:txBody>
      </p:sp>
      <p:pic>
        <p:nvPicPr>
          <p:cNvPr id="30724" name="Picture 2"/>
          <p:cNvPicPr>
            <a:picLocks noChangeAspect="1" noChangeArrowheads="1"/>
          </p:cNvPicPr>
          <p:nvPr/>
        </p:nvPicPr>
        <p:blipFill>
          <a:blip r:embed="rId2"/>
          <a:srcRect/>
          <a:stretch>
            <a:fillRect/>
          </a:stretch>
        </p:blipFill>
        <p:spPr bwMode="auto">
          <a:xfrm>
            <a:off x="5286380" y="5057775"/>
            <a:ext cx="3600450" cy="1800225"/>
          </a:xfrm>
          <a:prstGeom prst="rect">
            <a:avLst/>
          </a:prstGeom>
          <a:noFill/>
          <a:ln w="9525">
            <a:noFill/>
            <a:miter lim="800000"/>
            <a:headEnd/>
            <a:tailEnd/>
          </a:ln>
        </p:spPr>
      </p:pic>
    </p:spTree>
    <p:extLst>
      <p:ext uri="{BB962C8B-B14F-4D97-AF65-F5344CB8AC3E}">
        <p14:creationId xmlns:p14="http://schemas.microsoft.com/office/powerpoint/2010/main" val="4229557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594428"/>
            <a:ext cx="8229600" cy="4525962"/>
          </a:xfrm>
        </p:spPr>
        <p:txBody>
          <a:bodyPr>
            <a:normAutofit/>
          </a:bodyPr>
          <a:lstStyle/>
          <a:p>
            <a:pPr marL="365760" indent="-255905" eaLnBrk="1" fontAlgn="auto" hangingPunct="1">
              <a:spcAft>
                <a:spcPts val="0"/>
              </a:spcAft>
              <a:buFont typeface="Wingdings 3"/>
              <a:buChar char=""/>
              <a:defRPr/>
            </a:pPr>
            <a:r>
              <a:rPr lang="en-GB" dirty="0"/>
              <a:t>Rally will be again be at Basildon Sporting Village in April</a:t>
            </a:r>
            <a:endParaRPr lang="en-GB" dirty="0">
              <a:cs typeface="Lucida Sans Unicode"/>
            </a:endParaRPr>
          </a:p>
          <a:p>
            <a:pPr marL="365760" indent="-255905" eaLnBrk="1" fontAlgn="auto" hangingPunct="1">
              <a:spcAft>
                <a:spcPts val="0"/>
              </a:spcAft>
              <a:buFont typeface="Wingdings 3"/>
              <a:buChar char=""/>
              <a:defRPr/>
            </a:pPr>
            <a:r>
              <a:rPr lang="en-GB" dirty="0"/>
              <a:t>If you wish to enter the netball league this will be starting </a:t>
            </a:r>
            <a:r>
              <a:rPr lang="en-GB" b="1" dirty="0"/>
              <a:t>after</a:t>
            </a:r>
            <a:r>
              <a:rPr lang="en-GB" dirty="0"/>
              <a:t> Christmas.  All matches must be played by the end of the rally (rally matches can be used for league points if you haven’t managed to arrange a fixture)</a:t>
            </a:r>
            <a:endParaRPr lang="en-GB" dirty="0">
              <a:cs typeface="Lucida Sans Unicode"/>
            </a:endParaRPr>
          </a:p>
          <a:p>
            <a:pPr marL="365760" indent="-255905" eaLnBrk="1" fontAlgn="auto" hangingPunct="1">
              <a:spcAft>
                <a:spcPts val="0"/>
              </a:spcAft>
              <a:buFont typeface="Wingdings 3"/>
              <a:buChar char=""/>
              <a:defRPr/>
            </a:pPr>
            <a:r>
              <a:rPr lang="en-GB" dirty="0"/>
              <a:t>Sarah Lou will email out closer to the time asking for schools to sign up if they wish to participate.</a:t>
            </a:r>
            <a:endParaRPr lang="en-GB" dirty="0">
              <a:cs typeface="Lucida Sans Unicode"/>
            </a:endParaRPr>
          </a:p>
          <a:p>
            <a:pPr marL="109220" indent="0" eaLnBrk="1" fontAlgn="auto" hangingPunct="1">
              <a:spcAft>
                <a:spcPts val="0"/>
              </a:spcAft>
              <a:buNone/>
              <a:defRPr/>
            </a:pPr>
            <a:endParaRPr lang="en-GB" dirty="0">
              <a:cs typeface="Lucida Sans Unicode"/>
            </a:endParaRPr>
          </a:p>
          <a:p>
            <a:pPr marL="365760" indent="-255905" eaLnBrk="1" fontAlgn="auto" hangingPunct="1">
              <a:spcAft>
                <a:spcPts val="0"/>
              </a:spcAft>
              <a:buFont typeface="Wingdings 3"/>
              <a:buChar char=""/>
              <a:defRPr/>
            </a:pPr>
            <a:endParaRPr lang="en-GB" dirty="0">
              <a:cs typeface="Lucida Sans Unicode"/>
            </a:endParaRPr>
          </a:p>
        </p:txBody>
      </p:sp>
      <p:sp>
        <p:nvSpPr>
          <p:cNvPr id="3" name="Title 2"/>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pPr eaLnBrk="1" fontAlgn="auto" hangingPunct="1">
              <a:spcAft>
                <a:spcPts val="0"/>
              </a:spcAft>
              <a:defRPr/>
            </a:pPr>
            <a:r>
              <a:rPr lang="en-GB" dirty="0"/>
              <a:t>Netball</a:t>
            </a:r>
          </a:p>
        </p:txBody>
      </p:sp>
      <p:pic>
        <p:nvPicPr>
          <p:cNvPr id="35844" name="Picture 2"/>
          <p:cNvPicPr>
            <a:picLocks noChangeAspect="1" noChangeArrowheads="1"/>
          </p:cNvPicPr>
          <p:nvPr/>
        </p:nvPicPr>
        <p:blipFill>
          <a:blip r:embed="rId2"/>
          <a:srcRect/>
          <a:stretch>
            <a:fillRect/>
          </a:stretch>
        </p:blipFill>
        <p:spPr bwMode="auto">
          <a:xfrm>
            <a:off x="6012160" y="0"/>
            <a:ext cx="2886503" cy="1443252"/>
          </a:xfrm>
          <a:prstGeom prst="rect">
            <a:avLst/>
          </a:prstGeom>
          <a:noFill/>
          <a:ln w="9525">
            <a:noFill/>
            <a:miter lim="800000"/>
            <a:headEnd/>
            <a:tailEnd/>
          </a:ln>
        </p:spPr>
      </p:pic>
    </p:spTree>
    <p:extLst>
      <p:ext uri="{BB962C8B-B14F-4D97-AF65-F5344CB8AC3E}">
        <p14:creationId xmlns:p14="http://schemas.microsoft.com/office/powerpoint/2010/main" val="40903870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68760"/>
            <a:ext cx="8229600" cy="4756174"/>
          </a:xfrm>
        </p:spPr>
        <p:txBody>
          <a:bodyPr/>
          <a:lstStyle/>
          <a:p>
            <a:pPr marL="109855" indent="0" eaLnBrk="1" fontAlgn="auto" hangingPunct="1">
              <a:spcAft>
                <a:spcPts val="0"/>
              </a:spcAft>
              <a:buNone/>
              <a:defRPr/>
            </a:pPr>
            <a:endParaRPr lang="en-GB" sz="2400" dirty="0">
              <a:cs typeface="Lucida Sans Unicode"/>
            </a:endParaRPr>
          </a:p>
          <a:p>
            <a:r>
              <a:rPr lang="en-GB" sz="1600" dirty="0"/>
              <a:t>The current PE and Sport Premium model is changing. </a:t>
            </a:r>
          </a:p>
          <a:p>
            <a:r>
              <a:rPr lang="en-GB" sz="1600" dirty="0"/>
              <a:t>During the 2026/27 academic year the Primary PE &amp; Sport Premium model will be phased out, in its place will be a new PE and School Sport Partnerships Network.</a:t>
            </a:r>
          </a:p>
          <a:p>
            <a:r>
              <a:rPr lang="en-GB" sz="1600" dirty="0"/>
              <a:t>SGO network is funded until the end of the academic year 2026/27</a:t>
            </a:r>
          </a:p>
          <a:p>
            <a:r>
              <a:rPr lang="en-GB" sz="1600" dirty="0"/>
              <a:t>Schools will receive a one off transitional payment in the Autumn to be spent across the 2026/27 academic year – there are guidance conditions of the grant.</a:t>
            </a:r>
          </a:p>
          <a:p>
            <a:r>
              <a:rPr lang="en-GB" sz="1600" dirty="0"/>
              <a:t>Procurement for a National Delivery Partner for the new network is beginning with the successful bidder to be expected to be announced in November.</a:t>
            </a:r>
          </a:p>
          <a:p>
            <a:r>
              <a:rPr lang="en-GB" sz="1600" dirty="0"/>
              <a:t>The New network will then get up and running from January, with the National Delivery partner engaging with schools and local partners to understand their needs before delivering support from April.</a:t>
            </a:r>
          </a:p>
          <a:p>
            <a:r>
              <a:rPr lang="en-GB" sz="1600" dirty="0"/>
              <a:t>The direction is becoming clearer, but a few practical questions remain as to what the offer will involve.</a:t>
            </a:r>
          </a:p>
        </p:txBody>
      </p:sp>
      <p:sp>
        <p:nvSpPr>
          <p:cNvPr id="3" name="Title 2"/>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GB" dirty="0"/>
              <a:t>Primary PE &amp; Sport Premium</a:t>
            </a:r>
          </a:p>
        </p:txBody>
      </p:sp>
      <p:pic>
        <p:nvPicPr>
          <p:cNvPr id="4" name="Picture 2"/>
          <p:cNvPicPr>
            <a:picLocks noChangeAspect="1" noChangeArrowheads="1"/>
          </p:cNvPicPr>
          <p:nvPr/>
        </p:nvPicPr>
        <p:blipFill>
          <a:blip r:embed="rId2"/>
          <a:srcRect/>
          <a:stretch>
            <a:fillRect/>
          </a:stretch>
        </p:blipFill>
        <p:spPr bwMode="auto">
          <a:xfrm>
            <a:off x="7524328" y="68263"/>
            <a:ext cx="1295822" cy="647911"/>
          </a:xfrm>
          <a:prstGeom prst="rect">
            <a:avLst/>
          </a:prstGeom>
          <a:noFill/>
          <a:ln w="9525">
            <a:noFill/>
            <a:miter lim="800000"/>
            <a:headEnd/>
            <a:tailEnd/>
          </a:ln>
        </p:spPr>
      </p:pic>
    </p:spTree>
    <p:extLst>
      <p:ext uri="{BB962C8B-B14F-4D97-AF65-F5344CB8AC3E}">
        <p14:creationId xmlns:p14="http://schemas.microsoft.com/office/powerpoint/2010/main" val="29944653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6FE8E92-D8C6-E6DD-2F61-67115D7AE4B0}"/>
              </a:ext>
            </a:extLst>
          </p:cNvPr>
          <p:cNvSpPr>
            <a:spLocks noGrp="1"/>
          </p:cNvSpPr>
          <p:nvPr>
            <p:ph idx="1"/>
          </p:nvPr>
        </p:nvSpPr>
        <p:spPr/>
        <p:txBody>
          <a:bodyPr/>
          <a:lstStyle/>
          <a:p>
            <a:pPr marL="109537" indent="0">
              <a:buNone/>
            </a:pPr>
            <a:r>
              <a:rPr lang="en-GB" dirty="0"/>
              <a:t>Rules of rounders to be checked as at county rounders they played slightly different rules</a:t>
            </a:r>
          </a:p>
          <a:p>
            <a:pPr marL="109537" indent="0">
              <a:buNone/>
            </a:pPr>
            <a:endParaRPr lang="en-GB" dirty="0"/>
          </a:p>
          <a:p>
            <a:pPr marL="109537" indent="0">
              <a:buNone/>
            </a:pPr>
            <a:endParaRPr lang="en-GB" dirty="0"/>
          </a:p>
        </p:txBody>
      </p:sp>
      <p:sp>
        <p:nvSpPr>
          <p:cNvPr id="3" name="Title 2">
            <a:extLst>
              <a:ext uri="{FF2B5EF4-FFF2-40B4-BE49-F238E27FC236}">
                <a16:creationId xmlns:a16="http://schemas.microsoft.com/office/drawing/2014/main" id="{E665C6BA-B472-58E7-CEF6-E8E9858EAD91}"/>
              </a:ext>
            </a:extLst>
          </p:cNvPr>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GB" dirty="0"/>
              <a:t>AOB</a:t>
            </a:r>
          </a:p>
        </p:txBody>
      </p:sp>
    </p:spTree>
    <p:extLst>
      <p:ext uri="{BB962C8B-B14F-4D97-AF65-F5344CB8AC3E}">
        <p14:creationId xmlns:p14="http://schemas.microsoft.com/office/powerpoint/2010/main" val="1996078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F4ABBA-AF3E-9FED-9C83-5DA2FD0A4F7F}"/>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C7157FE-1600-A4EE-7E0B-0412FA5F48A8}"/>
              </a:ext>
            </a:extLst>
          </p:cNvPr>
          <p:cNvSpPr>
            <a:spLocks noGrp="1"/>
          </p:cNvSpPr>
          <p:nvPr>
            <p:ph idx="1"/>
          </p:nvPr>
        </p:nvSpPr>
        <p:spPr/>
        <p:txBody>
          <a:bodyPr/>
          <a:lstStyle/>
          <a:p>
            <a:pPr marL="109537" indent="0">
              <a:buNone/>
            </a:pPr>
            <a:endParaRPr lang="en-GB" dirty="0"/>
          </a:p>
        </p:txBody>
      </p:sp>
      <p:sp>
        <p:nvSpPr>
          <p:cNvPr id="3" name="Title 2">
            <a:extLst>
              <a:ext uri="{FF2B5EF4-FFF2-40B4-BE49-F238E27FC236}">
                <a16:creationId xmlns:a16="http://schemas.microsoft.com/office/drawing/2014/main" id="{A5DE2704-6379-AFC0-F730-E8DA8687AB27}"/>
              </a:ext>
            </a:extLst>
          </p:cNvPr>
          <p:cNvSpPr>
            <a:spLocks noGrp="1"/>
          </p:cNvSpPr>
          <p:nvPr>
            <p:ph type="title"/>
          </p:nvPr>
        </p:nvSpPr>
        <p:spPr/>
        <p:txBody>
          <a:bodyPr vert="horz" lIns="91440" tIns="45720" rIns="91440" bIns="45720" rtlCol="0" anchor="ctr">
            <a:normAutofit/>
            <a:scene3d>
              <a:camera prst="orthographicFront"/>
              <a:lightRig rig="soft" dir="t"/>
            </a:scene3d>
            <a:sp3d prstMaterial="softEdge">
              <a:bevelT w="25400" h="25400"/>
            </a:sp3d>
          </a:bodyPr>
          <a:lstStyle/>
          <a:p>
            <a:r>
              <a:rPr lang="en-GB" dirty="0"/>
              <a:t>Thank you </a:t>
            </a:r>
            <a:r>
              <a:rPr lang="en-GB"/>
              <a:t>for coming!</a:t>
            </a:r>
            <a:endParaRPr lang="en-GB" dirty="0"/>
          </a:p>
        </p:txBody>
      </p:sp>
    </p:spTree>
    <p:extLst>
      <p:ext uri="{BB962C8B-B14F-4D97-AF65-F5344CB8AC3E}">
        <p14:creationId xmlns:p14="http://schemas.microsoft.com/office/powerpoint/2010/main" val="37114591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Override1.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2.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3.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ppt/theme/themeOverride4.xml><?xml version="1.0" encoding="utf-8"?>
<a:themeOverride xmlns:a="http://schemas.openxmlformats.org/drawingml/2006/main">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themeOverride>
</file>

<file path=docProps/app.xml><?xml version="1.0" encoding="utf-8"?>
<Properties xmlns="http://schemas.openxmlformats.org/officeDocument/2006/extended-properties" xmlns:vt="http://schemas.openxmlformats.org/officeDocument/2006/docPropsVTypes">
  <Template>TM03090430[[fn=Banded]]</Template>
  <TotalTime>22764</TotalTime>
  <Words>1358</Words>
  <Application>Microsoft Office PowerPoint</Application>
  <PresentationFormat>On-screen Show (4:3)</PresentationFormat>
  <Paragraphs>136</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Lucida Sans Unicode</vt:lpstr>
      <vt:lpstr>Verdana</vt:lpstr>
      <vt:lpstr>Wingdings 2</vt:lpstr>
      <vt:lpstr>Wingdings 3</vt:lpstr>
      <vt:lpstr>Concourse</vt:lpstr>
      <vt:lpstr>Welcome to Thurrock School Sport Partnership  AGM 2026/27</vt:lpstr>
      <vt:lpstr>Agenda</vt:lpstr>
      <vt:lpstr>1) Welcome Back!</vt:lpstr>
      <vt:lpstr>SSP Staff</vt:lpstr>
      <vt:lpstr>PowerPoint Presentation</vt:lpstr>
      <vt:lpstr>School Games Mark 2025/26</vt:lpstr>
      <vt:lpstr>Review of 2025/26</vt:lpstr>
      <vt:lpstr>SSP Website, Events &amp; Calendar</vt:lpstr>
      <vt:lpstr>2026/27</vt:lpstr>
      <vt:lpstr>2026/27 – Date changes</vt:lpstr>
      <vt:lpstr>Rules  </vt:lpstr>
      <vt:lpstr>Staff Code of Conduct</vt:lpstr>
      <vt:lpstr>County Finals – 2026/27   </vt:lpstr>
      <vt:lpstr>Thurrock SSP School Games Leaders</vt:lpstr>
      <vt:lpstr>PowerPoint Presentation</vt:lpstr>
      <vt:lpstr>Final Medal Table 2025/26</vt:lpstr>
      <vt:lpstr>Medal Table</vt:lpstr>
      <vt:lpstr>Netball</vt:lpstr>
      <vt:lpstr>Primary PE &amp; Sport Premium</vt:lpstr>
      <vt:lpstr>AOB</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Thurrock SSP AGM  2016/17</dc:title>
  <dc:creator>Alexa Joel</dc:creator>
  <cp:lastModifiedBy>Alexa Joel</cp:lastModifiedBy>
  <cp:revision>209</cp:revision>
  <dcterms:created xsi:type="dcterms:W3CDTF">2016-09-02T11:05:53Z</dcterms:created>
  <dcterms:modified xsi:type="dcterms:W3CDTF">2026-09-07T15:01:38Z</dcterms:modified>
</cp:coreProperties>
</file>