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71" r:id="rId4"/>
    <p:sldId id="270" r:id="rId5"/>
    <p:sldId id="258" r:id="rId6"/>
    <p:sldId id="261" r:id="rId7"/>
    <p:sldId id="262" r:id="rId8"/>
    <p:sldId id="259" r:id="rId9"/>
    <p:sldId id="260" r:id="rId10"/>
    <p:sldId id="263" r:id="rId11"/>
    <p:sldId id="264" r:id="rId12"/>
    <p:sldId id="268" r:id="rId13"/>
    <p:sldId id="266" r:id="rId14"/>
    <p:sldId id="265" r:id="rId15"/>
    <p:sldId id="267" r:id="rId16"/>
    <p:sldId id="269" r:id="rId17"/>
    <p:sldId id="272" r:id="rId18"/>
    <p:sldId id="274" r:id="rId19"/>
    <p:sldId id="275" r:id="rId20"/>
    <p:sldId id="276" r:id="rId21"/>
    <p:sldId id="277" r:id="rId22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2288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BA5DE5-0917-4030-9EBA-7ABCECA1D28F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22A83-D0DF-404D-9156-0233DF59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446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22A83-D0DF-404D-9156-0233DF59D4D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119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59675" cy="10691495"/>
          </a:xfrm>
          <a:custGeom>
            <a:avLst/>
            <a:gdLst/>
            <a:ahLst/>
            <a:cxnLst/>
            <a:rect l="l" t="t" r="r" b="b"/>
            <a:pathLst>
              <a:path w="7559675" h="10691495">
                <a:moveTo>
                  <a:pt x="7559675" y="0"/>
                </a:moveTo>
                <a:lnTo>
                  <a:pt x="0" y="0"/>
                </a:lnTo>
                <a:lnTo>
                  <a:pt x="0" y="10691494"/>
                </a:lnTo>
                <a:lnTo>
                  <a:pt x="7559675" y="10691494"/>
                </a:lnTo>
                <a:lnTo>
                  <a:pt x="7559675" y="0"/>
                </a:lnTo>
                <a:close/>
              </a:path>
            </a:pathLst>
          </a:custGeom>
          <a:solidFill>
            <a:srgbClr val="FFD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9050" y="0"/>
            <a:ext cx="5584825" cy="10451465"/>
          </a:xfrm>
          <a:custGeom>
            <a:avLst/>
            <a:gdLst/>
            <a:ahLst/>
            <a:cxnLst/>
            <a:rect l="l" t="t" r="r" b="b"/>
            <a:pathLst>
              <a:path w="5584825" h="10451465">
                <a:moveTo>
                  <a:pt x="5584604" y="0"/>
                </a:moveTo>
                <a:lnTo>
                  <a:pt x="0" y="0"/>
                </a:lnTo>
                <a:lnTo>
                  <a:pt x="0" y="10451464"/>
                </a:lnTo>
                <a:lnTo>
                  <a:pt x="5584604" y="0"/>
                </a:lnTo>
                <a:close/>
              </a:path>
            </a:pathLst>
          </a:custGeom>
          <a:solidFill>
            <a:srgbClr val="00A8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2854960" y="0"/>
            <a:ext cx="4705985" cy="4744720"/>
          </a:xfrm>
          <a:custGeom>
            <a:avLst/>
            <a:gdLst/>
            <a:ahLst/>
            <a:cxnLst/>
            <a:rect l="l" t="t" r="r" b="b"/>
            <a:pathLst>
              <a:path w="4705984" h="4744720">
                <a:moveTo>
                  <a:pt x="4705603" y="0"/>
                </a:moveTo>
                <a:lnTo>
                  <a:pt x="0" y="0"/>
                </a:lnTo>
                <a:lnTo>
                  <a:pt x="266699" y="951737"/>
                </a:lnTo>
                <a:lnTo>
                  <a:pt x="4705603" y="4744722"/>
                </a:lnTo>
                <a:lnTo>
                  <a:pt x="4705603" y="0"/>
                </a:lnTo>
                <a:close/>
              </a:path>
            </a:pathLst>
          </a:custGeom>
          <a:solidFill>
            <a:srgbClr val="00A6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0"/>
            <a:ext cx="4752975" cy="3312160"/>
          </a:xfrm>
          <a:custGeom>
            <a:avLst/>
            <a:gdLst/>
            <a:ahLst/>
            <a:cxnLst/>
            <a:rect l="l" t="t" r="r" b="b"/>
            <a:pathLst>
              <a:path w="4752975" h="3312160">
                <a:moveTo>
                  <a:pt x="4752975" y="0"/>
                </a:moveTo>
                <a:lnTo>
                  <a:pt x="0" y="0"/>
                </a:lnTo>
                <a:lnTo>
                  <a:pt x="0" y="3312159"/>
                </a:lnTo>
                <a:lnTo>
                  <a:pt x="4752975" y="0"/>
                </a:lnTo>
                <a:close/>
              </a:path>
            </a:pathLst>
          </a:custGeom>
          <a:solidFill>
            <a:srgbClr val="009D3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4410075" y="7809610"/>
            <a:ext cx="3150235" cy="2882900"/>
          </a:xfrm>
          <a:custGeom>
            <a:avLst/>
            <a:gdLst/>
            <a:ahLst/>
            <a:cxnLst/>
            <a:rect l="l" t="t" r="r" b="b"/>
            <a:pathLst>
              <a:path w="3150234" h="2882900">
                <a:moveTo>
                  <a:pt x="3150234" y="0"/>
                </a:moveTo>
                <a:lnTo>
                  <a:pt x="0" y="2882845"/>
                </a:lnTo>
                <a:lnTo>
                  <a:pt x="3150234" y="2882845"/>
                </a:lnTo>
                <a:lnTo>
                  <a:pt x="3150234" y="0"/>
                </a:lnTo>
                <a:close/>
              </a:path>
            </a:pathLst>
          </a:custGeom>
          <a:solidFill>
            <a:srgbClr val="E7228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795395" y="180974"/>
            <a:ext cx="1228712" cy="108394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43559" y="298195"/>
            <a:ext cx="6475730" cy="829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76072" y="2507233"/>
            <a:ext cx="6414770" cy="32816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eg"/><Relationship Id="rId5" Type="http://schemas.openxmlformats.org/officeDocument/2006/relationships/image" Target="../media/image11.jp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6259" y="342222"/>
            <a:ext cx="2588895" cy="776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0960">
              <a:lnSpc>
                <a:spcPts val="2875"/>
              </a:lnSpc>
            </a:pP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Summer</a:t>
            </a:r>
            <a:r>
              <a:rPr sz="26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Sports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r>
              <a:rPr sz="2600" b="1" spc="-5" dirty="0">
                <a:solidFill>
                  <a:srgbClr val="FFFFFF"/>
                </a:solidFill>
                <a:latin typeface="Arial"/>
                <a:cs typeface="Arial"/>
              </a:rPr>
              <a:t>Leadership</a:t>
            </a:r>
            <a:r>
              <a:rPr sz="26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2020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" y="1266"/>
            <a:ext cx="7588250" cy="10691112"/>
            <a:chOff x="0" y="1266"/>
            <a:chExt cx="7535545" cy="10691112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5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4"/>
              <a:ext cx="5746750" cy="53594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1266"/>
              <a:ext cx="7535545" cy="10691112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5212460" y="9149333"/>
            <a:ext cx="18624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@</a:t>
            </a:r>
            <a:r>
              <a:rPr lang="en-GB" sz="1800" b="1" spc="-5" dirty="0" err="1">
                <a:solidFill>
                  <a:srgbClr val="1C1C1B"/>
                </a:solidFill>
                <a:latin typeface="Arial"/>
                <a:cs typeface="Arial"/>
              </a:rPr>
              <a:t>ThurrockSSP</a:t>
            </a:r>
            <a:endParaRPr sz="1800" dirty="0">
              <a:latin typeface="Arial"/>
              <a:cs typeface="Aria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073650" y="8005546"/>
            <a:ext cx="2038349" cy="600709"/>
            <a:chOff x="5073650" y="8462517"/>
            <a:chExt cx="2038349" cy="600709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3650" y="8462517"/>
              <a:ext cx="600710" cy="60070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36690" y="8473312"/>
              <a:ext cx="575309" cy="560705"/>
            </a:xfrm>
            <a:prstGeom prst="rect">
              <a:avLst/>
            </a:prstGeom>
          </p:spPr>
        </p:pic>
      </p:grpSp>
      <p:sp>
        <p:nvSpPr>
          <p:cNvPr id="19" name="Rectangle 18"/>
          <p:cNvSpPr/>
          <p:nvPr/>
        </p:nvSpPr>
        <p:spPr>
          <a:xfrm>
            <a:off x="2772872" y="739866"/>
            <a:ext cx="452513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Thurrock SSP School Games Leaders</a:t>
            </a:r>
          </a:p>
        </p:txBody>
      </p:sp>
      <p:graphicFrame>
        <p:nvGraphicFramePr>
          <p:cNvPr id="20" name="objec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494754"/>
              </p:ext>
            </p:extLst>
          </p:nvPr>
        </p:nvGraphicFramePr>
        <p:xfrm>
          <a:off x="559435" y="4060423"/>
          <a:ext cx="6552564" cy="3031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959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65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0456"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Name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1187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8931"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School</a:t>
                      </a:r>
                      <a:r>
                        <a:rPr sz="1500" spc="-2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you</a:t>
                      </a:r>
                      <a:r>
                        <a:rPr sz="1500" spc="-1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attend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1187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8932"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5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Year</a:t>
                      </a:r>
                      <a:r>
                        <a:rPr sz="15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group</a:t>
                      </a:r>
                      <a:r>
                        <a:rPr sz="15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at</a:t>
                      </a:r>
                      <a:r>
                        <a:rPr sz="1500" spc="-1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school</a:t>
                      </a:r>
                      <a:r>
                        <a:rPr sz="15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(Sep</a:t>
                      </a:r>
                      <a:r>
                        <a:rPr sz="1500" spc="-1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202</a:t>
                      </a:r>
                      <a:r>
                        <a:rPr lang="en-GB"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3</a:t>
                      </a: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)</a:t>
                      </a:r>
                      <a:endParaRPr sz="1500" dirty="0">
                        <a:latin typeface="Arial MT"/>
                        <a:cs typeface="Arial MT"/>
                      </a:endParaRPr>
                    </a:p>
                  </a:txBody>
                  <a:tcPr marL="0" marR="0" marT="1187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7600"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Gender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5695"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994"/>
                        </a:spcBef>
                      </a:pP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Sports</a:t>
                      </a:r>
                      <a:r>
                        <a:rPr sz="15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</a:t>
                      </a:r>
                      <a:r>
                        <a:rPr sz="1500" spc="-2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enjoy</a:t>
                      </a:r>
                      <a:r>
                        <a:rPr sz="1500" spc="-2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1500" spc="-1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5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most</a:t>
                      </a:r>
                      <a:endParaRPr sz="1500" dirty="0">
                        <a:latin typeface="Arial MT"/>
                        <a:cs typeface="Arial MT"/>
                      </a:endParaRPr>
                    </a:p>
                  </a:txBody>
                  <a:tcPr marL="0" marR="0" marT="12636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50" name="Picture 2" descr="Instagram: A guide for parent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902" y="7969771"/>
            <a:ext cx="636484" cy="6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02004" y="877570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pic>
        <p:nvPicPr>
          <p:cNvPr id="1026" name="Picture 2" descr="13,609 Step Ladder Cliparts, Stock Vector and Royalty Free Step Ladder  Illustration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9" r="23556"/>
          <a:stretch/>
        </p:blipFill>
        <p:spPr bwMode="auto">
          <a:xfrm>
            <a:off x="2670479" y="3532532"/>
            <a:ext cx="22098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ject 7"/>
          <p:cNvSpPr txBox="1"/>
          <p:nvPr/>
        </p:nvSpPr>
        <p:spPr>
          <a:xfrm>
            <a:off x="690988" y="1429226"/>
            <a:ext cx="6253808" cy="15670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2000" b="1" spc="-5" dirty="0">
                <a:solidFill>
                  <a:srgbClr val="1C1C1B"/>
                </a:solidFill>
                <a:latin typeface="Arial"/>
                <a:cs typeface="Arial"/>
              </a:rPr>
              <a:t>The Thurrock SSP School Games Leadership Ladder</a:t>
            </a:r>
            <a:endParaRPr sz="2000" b="1" dirty="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endParaRPr sz="1600" dirty="0">
              <a:latin typeface="Arial MT"/>
              <a:cs typeface="Arial MT"/>
            </a:endParaRPr>
          </a:p>
          <a:p>
            <a:pPr marL="38100" algn="ctr">
              <a:lnSpc>
                <a:spcPct val="100000"/>
              </a:lnSpc>
            </a:pPr>
            <a:r>
              <a:rPr lang="en-GB" sz="1500" spc="-5" dirty="0">
                <a:solidFill>
                  <a:srgbClr val="1C1C1B"/>
                </a:solidFill>
                <a:latin typeface="Arial"/>
                <a:cs typeface="Arial"/>
              </a:rPr>
              <a:t>The Sports Leadership ladder allow you to progress through 4 levels of leadership, starting with Bronze, leading to Silver, Gold and then the possibility of being part of the Leadership Academy at Secondary level.</a:t>
            </a:r>
            <a:endParaRPr lang="en-GB" sz="1500" dirty="0">
              <a:solidFill>
                <a:srgbClr val="1C1C1B"/>
              </a:solidFill>
              <a:latin typeface="Arial MT"/>
              <a:cs typeface="Arial M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49853" y="3169692"/>
            <a:ext cx="2051051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Leadership Academy (Secondary Level)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49853" y="4347184"/>
            <a:ext cx="2051051" cy="33855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Gold Young Leader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49853" y="6489700"/>
            <a:ext cx="2051051" cy="33855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Bronze Young Leader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49853" y="5465346"/>
            <a:ext cx="2051051" cy="33855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Silver Young Leader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2025650" y="3882023"/>
            <a:ext cx="0" cy="3505200"/>
          </a:xfrm>
          <a:prstGeom prst="straightConnector1">
            <a:avLst/>
          </a:prstGeom>
          <a:ln w="1047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559" y="298195"/>
            <a:ext cx="6475730" cy="800219"/>
          </a:xfrm>
        </p:spPr>
        <p:txBody>
          <a:bodyPr/>
          <a:lstStyle/>
          <a:p>
            <a:pPr algn="l"/>
            <a:r>
              <a:rPr lang="en-GB" dirty="0"/>
              <a:t>Leadership </a:t>
            </a:r>
            <a:br>
              <a:rPr lang="en-GB" dirty="0"/>
            </a:br>
            <a:r>
              <a:rPr lang="en-GB" dirty="0"/>
              <a:t>Ladder Stages</a:t>
            </a:r>
          </a:p>
        </p:txBody>
      </p:sp>
      <p:pic>
        <p:nvPicPr>
          <p:cNvPr id="4" name="Picture 2" descr="13,609 Step Ladder Cliparts, Stock Vector and Royalty Free Step Ladder  Illustratio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9" r="23556"/>
          <a:stretch/>
        </p:blipFill>
        <p:spPr bwMode="auto">
          <a:xfrm>
            <a:off x="1756079" y="3532532"/>
            <a:ext cx="22098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35453" y="4347184"/>
            <a:ext cx="2051051" cy="33855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Gold Young Leader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35453" y="6489700"/>
            <a:ext cx="2051051" cy="33855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Bronze Young Leader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35453" y="5465346"/>
            <a:ext cx="2051051" cy="33855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Silver Young Leader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111250" y="3882023"/>
            <a:ext cx="0" cy="3505200"/>
          </a:xfrm>
          <a:prstGeom prst="straightConnector1">
            <a:avLst/>
          </a:prstGeom>
          <a:ln w="1047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98168" y="6463893"/>
            <a:ext cx="18319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Initial training and delivery of an event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98168" y="5274785"/>
            <a:ext cx="18319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Bronze + 10 hours of volunteering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87388" y="4158547"/>
            <a:ext cx="1831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Silver + 25 hours of volunteering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4263007" y="4502580"/>
            <a:ext cx="659468" cy="0"/>
          </a:xfrm>
          <a:prstGeom prst="straightConnector1">
            <a:avLst/>
          </a:prstGeom>
          <a:ln w="666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835453" y="3161725"/>
            <a:ext cx="2051051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Leadership Academy (Secondary Level)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4261782" y="5590892"/>
            <a:ext cx="659468" cy="0"/>
          </a:xfrm>
          <a:prstGeom prst="straightConnector1">
            <a:avLst/>
          </a:prstGeom>
          <a:ln w="666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261782" y="6658977"/>
            <a:ext cx="659468" cy="0"/>
          </a:xfrm>
          <a:prstGeom prst="straightConnector1">
            <a:avLst/>
          </a:prstGeom>
          <a:ln w="666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6801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02004" y="877570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902004" y="1388109"/>
            <a:ext cx="5622925" cy="45241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What</a:t>
            </a:r>
            <a:r>
              <a:rPr sz="1500" b="1" spc="-2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is</a:t>
            </a:r>
            <a:r>
              <a:rPr sz="1500" b="1" spc="-2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it?</a:t>
            </a:r>
            <a:endParaRPr lang="en-GB" sz="1500" b="1" dirty="0">
              <a:solidFill>
                <a:srgbClr val="1C1C1B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500" dirty="0">
              <a:latin typeface="Arial"/>
              <a:cs typeface="Arial"/>
            </a:endParaRPr>
          </a:p>
          <a:p>
            <a:pPr marL="44450" marR="98425" indent="-6350">
              <a:lnSpc>
                <a:spcPct val="100499"/>
              </a:lnSpc>
              <a:spcBef>
                <a:spcPts val="35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Many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may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have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already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been involved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in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some sports</a:t>
            </a:r>
            <a:r>
              <a:rPr sz="1500" spc="2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leadership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within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your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schools.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So now it’s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time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for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to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lang="en-GB" sz="1500" dirty="0">
                <a:solidFill>
                  <a:srgbClr val="1C1C1B"/>
                </a:solidFill>
                <a:latin typeface="Arial MT"/>
                <a:cs typeface="Arial MT"/>
              </a:rPr>
              <a:t>complete your training to become a Thurrock SSP Bronze School Games Leader.</a:t>
            </a:r>
            <a:endParaRPr sz="15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00" dirty="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What</a:t>
            </a:r>
            <a:r>
              <a:rPr sz="15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do</a:t>
            </a:r>
            <a:r>
              <a:rPr sz="15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I</a:t>
            </a:r>
            <a:r>
              <a:rPr sz="15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need</a:t>
            </a:r>
            <a:r>
              <a:rPr sz="1500" b="1" spc="-2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to</a:t>
            </a:r>
            <a:r>
              <a:rPr sz="15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do?</a:t>
            </a:r>
            <a:endParaRPr sz="15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00" dirty="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complete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this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 err="1">
                <a:solidFill>
                  <a:srgbClr val="1C1C1B"/>
                </a:solidFill>
                <a:latin typeface="Arial MT"/>
                <a:cs typeface="Arial MT"/>
              </a:rPr>
              <a:t>programme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,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will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need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to:</a:t>
            </a:r>
            <a:endParaRPr sz="1500" dirty="0">
              <a:latin typeface="Arial MT"/>
              <a:cs typeface="Arial MT"/>
            </a:endParaRPr>
          </a:p>
          <a:p>
            <a:pPr marL="469265" marR="5080" indent="-228600">
              <a:lnSpc>
                <a:spcPct val="102000"/>
              </a:lnSpc>
              <a:spcBef>
                <a:spcPts val="11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Complete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6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of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the challenges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and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have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them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signed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off</a:t>
            </a:r>
            <a:r>
              <a:rPr sz="1500" spc="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lang="en-GB" sz="1500" spc="-5" dirty="0">
                <a:solidFill>
                  <a:srgbClr val="1C1C1B"/>
                </a:solidFill>
                <a:latin typeface="Arial MT"/>
                <a:cs typeface="Arial MT"/>
              </a:rPr>
              <a:t>by your teacher.</a:t>
            </a:r>
            <a:endParaRPr sz="1500" dirty="0">
              <a:latin typeface="Arial MT"/>
              <a:cs typeface="Arial MT"/>
            </a:endParaRPr>
          </a:p>
          <a:p>
            <a:pPr marL="469265" marR="343535" indent="-228600">
              <a:lnSpc>
                <a:spcPct val="102000"/>
              </a:lnSpc>
              <a:spcBef>
                <a:spcPts val="10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Plan a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competition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or</a:t>
            </a:r>
            <a:r>
              <a:rPr sz="15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personal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challenge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for your</a:t>
            </a:r>
            <a:r>
              <a:rPr sz="15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school</a:t>
            </a:r>
            <a:r>
              <a:rPr lang="en-GB" sz="1500" dirty="0">
                <a:solidFill>
                  <a:srgbClr val="1C1C1B"/>
                </a:solidFill>
                <a:latin typeface="Arial MT"/>
                <a:cs typeface="Arial MT"/>
              </a:rPr>
              <a:t>.</a:t>
            </a:r>
          </a:p>
          <a:p>
            <a:pPr marL="469265" marR="343535" indent="-228600">
              <a:lnSpc>
                <a:spcPct val="102000"/>
              </a:lnSpc>
              <a:spcBef>
                <a:spcPts val="10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endParaRPr sz="1600" dirty="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What</a:t>
            </a:r>
            <a:r>
              <a:rPr sz="1500" b="1" spc="-2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will</a:t>
            </a:r>
            <a:r>
              <a:rPr sz="15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I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 get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1C1C1B"/>
                </a:solidFill>
                <a:latin typeface="Arial"/>
                <a:cs typeface="Arial"/>
              </a:rPr>
              <a:t>at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the end</a:t>
            </a:r>
            <a:r>
              <a:rPr sz="15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of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 this?</a:t>
            </a:r>
            <a:endParaRPr sz="1500" dirty="0">
              <a:latin typeface="Arial"/>
              <a:cs typeface="Arial"/>
            </a:endParaRPr>
          </a:p>
          <a:p>
            <a:pPr marL="44450" marR="208915" indent="-6350">
              <a:lnSpc>
                <a:spcPct val="100699"/>
              </a:lnSpc>
              <a:spcBef>
                <a:spcPts val="20"/>
              </a:spcBef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Once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have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completed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the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programme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and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have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sent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this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to </a:t>
            </a:r>
            <a:r>
              <a:rPr sz="1500" spc="-4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your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teacher,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will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receive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</a:t>
            </a:r>
            <a:r>
              <a:rPr sz="15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leadership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certificate</a:t>
            </a:r>
            <a:r>
              <a:rPr lang="en-GB" sz="1500" spc="-5" dirty="0">
                <a:solidFill>
                  <a:srgbClr val="1C1C1B"/>
                </a:solidFill>
                <a:latin typeface="Arial MT"/>
                <a:cs typeface="Arial MT"/>
              </a:rPr>
              <a:t> and Bronze School Games Leader T-Shirt and will be on your way to working towards your Silver level.</a:t>
            </a:r>
            <a:endParaRPr sz="1500" dirty="0">
              <a:latin typeface="Arial MT"/>
              <a:cs typeface="Arial M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10" name="Title 9"/>
          <p:cNvSpPr txBox="1">
            <a:spLocks/>
          </p:cNvSpPr>
          <p:nvPr/>
        </p:nvSpPr>
        <p:spPr>
          <a:xfrm>
            <a:off x="543559" y="298195"/>
            <a:ext cx="6475730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kern="0"/>
              <a:t>Bronze Award</a:t>
            </a:r>
            <a:endParaRPr lang="en-GB" kern="0" dirty="0"/>
          </a:p>
        </p:txBody>
      </p:sp>
    </p:spTree>
    <p:extLst>
      <p:ext uri="{BB962C8B-B14F-4D97-AF65-F5344CB8AC3E}">
        <p14:creationId xmlns:p14="http://schemas.microsoft.com/office/powerpoint/2010/main" val="923189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8844" y="875317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879976" y="3213100"/>
            <a:ext cx="5755640" cy="3802964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6350" algn="just">
              <a:lnSpc>
                <a:spcPct val="103400"/>
              </a:lnSpc>
              <a:spcBef>
                <a:spcPts val="35"/>
              </a:spcBef>
            </a:pP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In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this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pack you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will find all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the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information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you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will need to complete </a:t>
            </a:r>
            <a:r>
              <a:rPr sz="20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the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leadership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programme.</a:t>
            </a:r>
            <a:endParaRPr sz="2000" dirty="0">
              <a:latin typeface="Arial MT"/>
              <a:cs typeface="Arial MT"/>
            </a:endParaRPr>
          </a:p>
          <a:p>
            <a:pPr marL="12700" marR="5080" algn="just">
              <a:lnSpc>
                <a:spcPct val="103299"/>
              </a:lnSpc>
              <a:spcBef>
                <a:spcPts val="805"/>
              </a:spcBef>
            </a:pPr>
            <a:r>
              <a:rPr lang="en-GB" sz="2000" spc="-10" dirty="0">
                <a:solidFill>
                  <a:srgbClr val="1C1C1B"/>
                </a:solidFill>
                <a:latin typeface="Arial MT"/>
                <a:cs typeface="Arial MT"/>
              </a:rPr>
              <a:t>Firstly y</a:t>
            </a:r>
            <a:r>
              <a:rPr sz="2000" spc="-10" dirty="0" err="1">
                <a:solidFill>
                  <a:srgbClr val="1C1C1B"/>
                </a:solidFill>
                <a:latin typeface="Arial MT"/>
                <a:cs typeface="Arial MT"/>
              </a:rPr>
              <a:t>ou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will need to choose 6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of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the leadership activities to complete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 from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the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12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examples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we have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given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you.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Any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work completed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should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be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 added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 to</a:t>
            </a:r>
            <a:r>
              <a:rPr sz="20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your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pack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5" dirty="0">
                <a:solidFill>
                  <a:srgbClr val="1C1C1B"/>
                </a:solidFill>
                <a:latin typeface="Arial MT"/>
                <a:cs typeface="Arial MT"/>
              </a:rPr>
              <a:t>and</a:t>
            </a:r>
            <a:r>
              <a:rPr sz="20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returned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 to</a:t>
            </a:r>
            <a:r>
              <a:rPr sz="20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your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 school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as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 evidence.</a:t>
            </a:r>
            <a:r>
              <a:rPr sz="2000" spc="-7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This</a:t>
            </a:r>
            <a:r>
              <a:rPr sz="2000" spc="-6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can</a:t>
            </a:r>
            <a:r>
              <a:rPr sz="2000" spc="-6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be</a:t>
            </a:r>
            <a:r>
              <a:rPr sz="2000" spc="-7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as</a:t>
            </a:r>
            <a:r>
              <a:rPr sz="2000" spc="-8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a</a:t>
            </a:r>
            <a:r>
              <a:rPr sz="2000" spc="-6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paper</a:t>
            </a:r>
            <a:r>
              <a:rPr sz="2000" spc="-6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or</a:t>
            </a:r>
            <a:r>
              <a:rPr sz="2000" spc="-7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word</a:t>
            </a:r>
            <a:r>
              <a:rPr sz="2000" spc="-6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document,</a:t>
            </a:r>
            <a:r>
              <a:rPr sz="2000" spc="-7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or</a:t>
            </a:r>
            <a:r>
              <a:rPr sz="2000" spc="-6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a</a:t>
            </a:r>
            <a:r>
              <a:rPr sz="2000" spc="-6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photograph </a:t>
            </a:r>
            <a:r>
              <a:rPr sz="20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as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evidence.</a:t>
            </a:r>
            <a:endParaRPr sz="2000" dirty="0">
              <a:latin typeface="Arial MT"/>
              <a:cs typeface="Arial MT"/>
            </a:endParaRPr>
          </a:p>
          <a:p>
            <a:pPr marL="12700" marR="6350" algn="just">
              <a:lnSpc>
                <a:spcPct val="103299"/>
              </a:lnSpc>
              <a:spcBef>
                <a:spcPts val="805"/>
              </a:spcBef>
            </a:pP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Don’t forget to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get a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witness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to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sign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that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you have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completed the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6 </a:t>
            </a:r>
            <a:r>
              <a:rPr sz="20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tasks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 chose.</a:t>
            </a:r>
            <a:endParaRPr sz="2000" dirty="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  <a:spcBef>
                <a:spcPts val="865"/>
              </a:spcBef>
            </a:pP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Remember,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1C1C1B"/>
                </a:solidFill>
                <a:latin typeface="Arial MT"/>
                <a:cs typeface="Arial MT"/>
              </a:rPr>
              <a:t>be creative and</a:t>
            </a:r>
            <a:r>
              <a:rPr sz="20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1C1C1B"/>
                </a:solidFill>
                <a:latin typeface="Arial MT"/>
                <a:cs typeface="Arial MT"/>
              </a:rPr>
              <a:t>make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 it</a:t>
            </a:r>
            <a:r>
              <a:rPr sz="20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1C1C1B"/>
                </a:solidFill>
                <a:latin typeface="Arial MT"/>
                <a:cs typeface="Arial MT"/>
              </a:rPr>
              <a:t>FUN!</a:t>
            </a:r>
            <a:endParaRPr sz="2000" dirty="0">
              <a:latin typeface="Arial MT"/>
              <a:cs typeface="Arial M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13" name="Title 9"/>
          <p:cNvSpPr>
            <a:spLocks noGrp="1"/>
          </p:cNvSpPr>
          <p:nvPr>
            <p:ph type="title"/>
          </p:nvPr>
        </p:nvSpPr>
        <p:spPr>
          <a:xfrm>
            <a:off x="543559" y="298195"/>
            <a:ext cx="6475730" cy="400110"/>
          </a:xfrm>
        </p:spPr>
        <p:txBody>
          <a:bodyPr/>
          <a:lstStyle/>
          <a:p>
            <a:r>
              <a:rPr lang="en-GB" dirty="0"/>
              <a:t>Bronze Award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8844" y="875317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2134870" y="1151889"/>
            <a:ext cx="3091180" cy="5226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685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1C1C1B"/>
                </a:solidFill>
                <a:latin typeface="Arial"/>
                <a:cs typeface="Arial"/>
              </a:rPr>
              <a:t>Sports</a:t>
            </a:r>
            <a:r>
              <a:rPr sz="20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1C1C1B"/>
                </a:solidFill>
                <a:latin typeface="Arial"/>
                <a:cs typeface="Arial"/>
              </a:rPr>
              <a:t>Leaders</a:t>
            </a:r>
            <a:r>
              <a:rPr sz="20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1C1C1B"/>
                </a:solidFill>
                <a:latin typeface="Arial"/>
                <a:cs typeface="Arial"/>
              </a:rPr>
              <a:t>Activities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"/>
              </a:spcBef>
            </a:pPr>
            <a:r>
              <a:rPr sz="1200" b="1" spc="-5" dirty="0">
                <a:solidFill>
                  <a:srgbClr val="1C1C1B"/>
                </a:solidFill>
                <a:latin typeface="Arial"/>
                <a:cs typeface="Arial"/>
              </a:rPr>
              <a:t>(Choose</a:t>
            </a:r>
            <a:r>
              <a:rPr sz="1200" b="1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1C1C1B"/>
                </a:solidFill>
                <a:latin typeface="Arial"/>
                <a:cs typeface="Arial"/>
              </a:rPr>
              <a:t>6</a:t>
            </a:r>
            <a:r>
              <a:rPr sz="1200" b="1" spc="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1C1C1B"/>
                </a:solidFill>
                <a:latin typeface="Arial"/>
                <a:cs typeface="Arial"/>
              </a:rPr>
              <a:t>of </a:t>
            </a:r>
            <a:r>
              <a:rPr sz="1200" b="1" spc="-5" dirty="0">
                <a:solidFill>
                  <a:srgbClr val="1C1C1B"/>
                </a:solidFill>
                <a:latin typeface="Arial"/>
                <a:cs typeface="Arial"/>
              </a:rPr>
              <a:t>the</a:t>
            </a:r>
            <a:r>
              <a:rPr sz="1200" b="1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1C1C1B"/>
                </a:solidFill>
                <a:latin typeface="Arial"/>
                <a:cs typeface="Arial"/>
              </a:rPr>
              <a:t>following</a:t>
            </a:r>
            <a:r>
              <a:rPr sz="12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1C1C1B"/>
                </a:solidFill>
                <a:latin typeface="Arial"/>
                <a:cs typeface="Arial"/>
              </a:rPr>
              <a:t>12</a:t>
            </a:r>
            <a:r>
              <a:rPr sz="1200" b="1" dirty="0">
                <a:solidFill>
                  <a:srgbClr val="1C1C1B"/>
                </a:solidFill>
                <a:latin typeface="Arial"/>
                <a:cs typeface="Arial"/>
              </a:rPr>
              <a:t> to</a:t>
            </a:r>
            <a:r>
              <a:rPr sz="12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1C1C1B"/>
                </a:solidFill>
                <a:latin typeface="Arial"/>
                <a:cs typeface="Arial"/>
              </a:rPr>
              <a:t>complete)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57834" y="1800097"/>
            <a:ext cx="2844800" cy="2095500"/>
          </a:xfrm>
          <a:custGeom>
            <a:avLst/>
            <a:gdLst/>
            <a:ahLst/>
            <a:cxnLst/>
            <a:rect l="l" t="t" r="r" b="b"/>
            <a:pathLst>
              <a:path w="2844800" h="2095500">
                <a:moveTo>
                  <a:pt x="0" y="349250"/>
                </a:moveTo>
                <a:lnTo>
                  <a:pt x="3188" y="301853"/>
                </a:lnTo>
                <a:lnTo>
                  <a:pt x="12475" y="256395"/>
                </a:lnTo>
                <a:lnTo>
                  <a:pt x="27445" y="213294"/>
                </a:lnTo>
                <a:lnTo>
                  <a:pt x="47682" y="172964"/>
                </a:lnTo>
                <a:lnTo>
                  <a:pt x="72770" y="135822"/>
                </a:lnTo>
                <a:lnTo>
                  <a:pt x="102293" y="102282"/>
                </a:lnTo>
                <a:lnTo>
                  <a:pt x="135835" y="72762"/>
                </a:lnTo>
                <a:lnTo>
                  <a:pt x="172979" y="47676"/>
                </a:lnTo>
                <a:lnTo>
                  <a:pt x="213310" y="27441"/>
                </a:lnTo>
                <a:lnTo>
                  <a:pt x="256412" y="12473"/>
                </a:lnTo>
                <a:lnTo>
                  <a:pt x="301868" y="3187"/>
                </a:lnTo>
                <a:lnTo>
                  <a:pt x="349262" y="0"/>
                </a:lnTo>
                <a:lnTo>
                  <a:pt x="2495550" y="0"/>
                </a:lnTo>
                <a:lnTo>
                  <a:pt x="2542946" y="3187"/>
                </a:lnTo>
                <a:lnTo>
                  <a:pt x="2588404" y="12473"/>
                </a:lnTo>
                <a:lnTo>
                  <a:pt x="2631505" y="27441"/>
                </a:lnTo>
                <a:lnTo>
                  <a:pt x="2671835" y="47676"/>
                </a:lnTo>
                <a:lnTo>
                  <a:pt x="2708977" y="72762"/>
                </a:lnTo>
                <a:lnTo>
                  <a:pt x="2742517" y="102282"/>
                </a:lnTo>
                <a:lnTo>
                  <a:pt x="2772037" y="135822"/>
                </a:lnTo>
                <a:lnTo>
                  <a:pt x="2797123" y="172964"/>
                </a:lnTo>
                <a:lnTo>
                  <a:pt x="2817358" y="213294"/>
                </a:lnTo>
                <a:lnTo>
                  <a:pt x="2832326" y="256395"/>
                </a:lnTo>
                <a:lnTo>
                  <a:pt x="2841612" y="301853"/>
                </a:lnTo>
                <a:lnTo>
                  <a:pt x="2844800" y="349250"/>
                </a:lnTo>
                <a:lnTo>
                  <a:pt x="2844800" y="1746250"/>
                </a:lnTo>
                <a:lnTo>
                  <a:pt x="2841612" y="1793620"/>
                </a:lnTo>
                <a:lnTo>
                  <a:pt x="2832326" y="1839059"/>
                </a:lnTo>
                <a:lnTo>
                  <a:pt x="2817358" y="1882151"/>
                </a:lnTo>
                <a:lnTo>
                  <a:pt x="2797123" y="1922478"/>
                </a:lnTo>
                <a:lnTo>
                  <a:pt x="2772037" y="1959623"/>
                </a:lnTo>
                <a:lnTo>
                  <a:pt x="2742517" y="1993169"/>
                </a:lnTo>
                <a:lnTo>
                  <a:pt x="2708977" y="2022699"/>
                </a:lnTo>
                <a:lnTo>
                  <a:pt x="2671835" y="2047795"/>
                </a:lnTo>
                <a:lnTo>
                  <a:pt x="2631505" y="2068040"/>
                </a:lnTo>
                <a:lnTo>
                  <a:pt x="2588404" y="2083017"/>
                </a:lnTo>
                <a:lnTo>
                  <a:pt x="2542946" y="2092309"/>
                </a:lnTo>
                <a:lnTo>
                  <a:pt x="2495550" y="2095500"/>
                </a:lnTo>
                <a:lnTo>
                  <a:pt x="349262" y="2095500"/>
                </a:lnTo>
                <a:lnTo>
                  <a:pt x="301868" y="2092309"/>
                </a:lnTo>
                <a:lnTo>
                  <a:pt x="256412" y="2083017"/>
                </a:lnTo>
                <a:lnTo>
                  <a:pt x="213310" y="2068040"/>
                </a:lnTo>
                <a:lnTo>
                  <a:pt x="172979" y="2047795"/>
                </a:lnTo>
                <a:lnTo>
                  <a:pt x="135835" y="2022699"/>
                </a:lnTo>
                <a:lnTo>
                  <a:pt x="102293" y="1993169"/>
                </a:lnTo>
                <a:lnTo>
                  <a:pt x="72770" y="1959623"/>
                </a:lnTo>
                <a:lnTo>
                  <a:pt x="47682" y="1922478"/>
                </a:lnTo>
                <a:lnTo>
                  <a:pt x="27445" y="1882151"/>
                </a:lnTo>
                <a:lnTo>
                  <a:pt x="12475" y="1839059"/>
                </a:lnTo>
                <a:lnTo>
                  <a:pt x="3188" y="1793620"/>
                </a:lnTo>
                <a:lnTo>
                  <a:pt x="0" y="1746250"/>
                </a:lnTo>
                <a:lnTo>
                  <a:pt x="0" y="349250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74572" y="2031237"/>
            <a:ext cx="184213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Design</a:t>
            </a:r>
            <a:r>
              <a:rPr sz="1600" b="1" spc="-2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a</a:t>
            </a:r>
            <a:r>
              <a:rPr sz="1600" b="1" spc="-2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trick shot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29436" y="2525013"/>
            <a:ext cx="1741170" cy="100520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-6985" algn="ctr">
              <a:lnSpc>
                <a:spcPct val="100600"/>
              </a:lnSpc>
              <a:spcBef>
                <a:spcPts val="85"/>
              </a:spcBef>
            </a:pP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Can </a:t>
            </a:r>
            <a:r>
              <a:rPr sz="1600" spc="-10" dirty="0">
                <a:solidFill>
                  <a:srgbClr val="1C1C1B"/>
                </a:solidFill>
                <a:latin typeface="Arial MT"/>
                <a:cs typeface="Arial MT"/>
              </a:rPr>
              <a:t>you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challenge </a:t>
            </a:r>
            <a:r>
              <a:rPr sz="1600" spc="-4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the people 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in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your 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school</a:t>
            </a:r>
            <a:r>
              <a:rPr sz="16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600" spc="-2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attempt</a:t>
            </a:r>
            <a:r>
              <a:rPr sz="1600" spc="-2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a </a:t>
            </a:r>
            <a:r>
              <a:rPr sz="1600" spc="-42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trick shot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286884" y="1830069"/>
            <a:ext cx="2844800" cy="2095500"/>
          </a:xfrm>
          <a:custGeom>
            <a:avLst/>
            <a:gdLst/>
            <a:ahLst/>
            <a:cxnLst/>
            <a:rect l="l" t="t" r="r" b="b"/>
            <a:pathLst>
              <a:path w="2844800" h="2095500">
                <a:moveTo>
                  <a:pt x="0" y="349250"/>
                </a:moveTo>
                <a:lnTo>
                  <a:pt x="3187" y="301853"/>
                </a:lnTo>
                <a:lnTo>
                  <a:pt x="12473" y="256395"/>
                </a:lnTo>
                <a:lnTo>
                  <a:pt x="27441" y="213294"/>
                </a:lnTo>
                <a:lnTo>
                  <a:pt x="47676" y="172964"/>
                </a:lnTo>
                <a:lnTo>
                  <a:pt x="72762" y="135822"/>
                </a:lnTo>
                <a:lnTo>
                  <a:pt x="102282" y="102282"/>
                </a:lnTo>
                <a:lnTo>
                  <a:pt x="135822" y="72762"/>
                </a:lnTo>
                <a:lnTo>
                  <a:pt x="172964" y="47676"/>
                </a:lnTo>
                <a:lnTo>
                  <a:pt x="213294" y="27441"/>
                </a:lnTo>
                <a:lnTo>
                  <a:pt x="256395" y="12473"/>
                </a:lnTo>
                <a:lnTo>
                  <a:pt x="301853" y="3187"/>
                </a:lnTo>
                <a:lnTo>
                  <a:pt x="349250" y="0"/>
                </a:lnTo>
                <a:lnTo>
                  <a:pt x="2495549" y="0"/>
                </a:lnTo>
                <a:lnTo>
                  <a:pt x="2542946" y="3187"/>
                </a:lnTo>
                <a:lnTo>
                  <a:pt x="2588404" y="12473"/>
                </a:lnTo>
                <a:lnTo>
                  <a:pt x="2631505" y="27441"/>
                </a:lnTo>
                <a:lnTo>
                  <a:pt x="2671835" y="47676"/>
                </a:lnTo>
                <a:lnTo>
                  <a:pt x="2708977" y="72762"/>
                </a:lnTo>
                <a:lnTo>
                  <a:pt x="2742517" y="102282"/>
                </a:lnTo>
                <a:lnTo>
                  <a:pt x="2772037" y="135822"/>
                </a:lnTo>
                <a:lnTo>
                  <a:pt x="2797123" y="172964"/>
                </a:lnTo>
                <a:lnTo>
                  <a:pt x="2817358" y="213294"/>
                </a:lnTo>
                <a:lnTo>
                  <a:pt x="2832326" y="256395"/>
                </a:lnTo>
                <a:lnTo>
                  <a:pt x="2841612" y="301853"/>
                </a:lnTo>
                <a:lnTo>
                  <a:pt x="2844799" y="349250"/>
                </a:lnTo>
                <a:lnTo>
                  <a:pt x="2844799" y="1746250"/>
                </a:lnTo>
                <a:lnTo>
                  <a:pt x="2841612" y="1793646"/>
                </a:lnTo>
                <a:lnTo>
                  <a:pt x="2832326" y="1839104"/>
                </a:lnTo>
                <a:lnTo>
                  <a:pt x="2817358" y="1882205"/>
                </a:lnTo>
                <a:lnTo>
                  <a:pt x="2797123" y="1922535"/>
                </a:lnTo>
                <a:lnTo>
                  <a:pt x="2772037" y="1959677"/>
                </a:lnTo>
                <a:lnTo>
                  <a:pt x="2742517" y="1993217"/>
                </a:lnTo>
                <a:lnTo>
                  <a:pt x="2708977" y="2022737"/>
                </a:lnTo>
                <a:lnTo>
                  <a:pt x="2671835" y="2047823"/>
                </a:lnTo>
                <a:lnTo>
                  <a:pt x="2631505" y="2068058"/>
                </a:lnTo>
                <a:lnTo>
                  <a:pt x="2588404" y="2083026"/>
                </a:lnTo>
                <a:lnTo>
                  <a:pt x="2542946" y="2092312"/>
                </a:lnTo>
                <a:lnTo>
                  <a:pt x="2495549" y="2095500"/>
                </a:lnTo>
                <a:lnTo>
                  <a:pt x="349250" y="2095500"/>
                </a:lnTo>
                <a:lnTo>
                  <a:pt x="301853" y="2092312"/>
                </a:lnTo>
                <a:lnTo>
                  <a:pt x="256395" y="2083026"/>
                </a:lnTo>
                <a:lnTo>
                  <a:pt x="213294" y="2068058"/>
                </a:lnTo>
                <a:lnTo>
                  <a:pt x="172964" y="2047823"/>
                </a:lnTo>
                <a:lnTo>
                  <a:pt x="135822" y="2022737"/>
                </a:lnTo>
                <a:lnTo>
                  <a:pt x="102282" y="1993217"/>
                </a:lnTo>
                <a:lnTo>
                  <a:pt x="72762" y="1959677"/>
                </a:lnTo>
                <a:lnTo>
                  <a:pt x="47676" y="1922535"/>
                </a:lnTo>
                <a:lnTo>
                  <a:pt x="27441" y="1882205"/>
                </a:lnTo>
                <a:lnTo>
                  <a:pt x="12473" y="1839104"/>
                </a:lnTo>
                <a:lnTo>
                  <a:pt x="3187" y="1793646"/>
                </a:lnTo>
                <a:lnTo>
                  <a:pt x="0" y="1746250"/>
                </a:lnTo>
                <a:lnTo>
                  <a:pt x="0" y="349250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974716" y="2061717"/>
            <a:ext cx="145542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Design</a:t>
            </a:r>
            <a:r>
              <a:rPr sz="1500" b="1" spc="-4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a</a:t>
            </a:r>
            <a:r>
              <a:rPr sz="1500" b="1" spc="-3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poster</a:t>
            </a:r>
            <a:endParaRPr sz="15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86680" y="2528061"/>
            <a:ext cx="2037714" cy="9429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-5715" algn="ctr">
              <a:lnSpc>
                <a:spcPct val="100400"/>
              </a:lnSpc>
              <a:spcBef>
                <a:spcPts val="90"/>
              </a:spcBef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Design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 poster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to 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encourage</a:t>
            </a:r>
            <a:r>
              <a:rPr sz="1500" spc="-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others</a:t>
            </a:r>
            <a:r>
              <a:rPr sz="1500" spc="-2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get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active and hit their 60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active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minute’s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target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57200" y="4153153"/>
            <a:ext cx="2844800" cy="2095500"/>
          </a:xfrm>
          <a:custGeom>
            <a:avLst/>
            <a:gdLst/>
            <a:ahLst/>
            <a:cxnLst/>
            <a:rect l="l" t="t" r="r" b="b"/>
            <a:pathLst>
              <a:path w="2844800" h="2095500">
                <a:moveTo>
                  <a:pt x="0" y="349250"/>
                </a:moveTo>
                <a:lnTo>
                  <a:pt x="3188" y="301853"/>
                </a:lnTo>
                <a:lnTo>
                  <a:pt x="12475" y="256395"/>
                </a:lnTo>
                <a:lnTo>
                  <a:pt x="27445" y="213294"/>
                </a:lnTo>
                <a:lnTo>
                  <a:pt x="47682" y="172964"/>
                </a:lnTo>
                <a:lnTo>
                  <a:pt x="72770" y="135822"/>
                </a:lnTo>
                <a:lnTo>
                  <a:pt x="102293" y="102282"/>
                </a:lnTo>
                <a:lnTo>
                  <a:pt x="135835" y="72762"/>
                </a:lnTo>
                <a:lnTo>
                  <a:pt x="172979" y="47676"/>
                </a:lnTo>
                <a:lnTo>
                  <a:pt x="213310" y="27441"/>
                </a:lnTo>
                <a:lnTo>
                  <a:pt x="256412" y="12473"/>
                </a:lnTo>
                <a:lnTo>
                  <a:pt x="301868" y="3187"/>
                </a:lnTo>
                <a:lnTo>
                  <a:pt x="349262" y="0"/>
                </a:lnTo>
                <a:lnTo>
                  <a:pt x="2495550" y="0"/>
                </a:lnTo>
                <a:lnTo>
                  <a:pt x="2542946" y="3187"/>
                </a:lnTo>
                <a:lnTo>
                  <a:pt x="2588404" y="12473"/>
                </a:lnTo>
                <a:lnTo>
                  <a:pt x="2631505" y="27441"/>
                </a:lnTo>
                <a:lnTo>
                  <a:pt x="2671835" y="47676"/>
                </a:lnTo>
                <a:lnTo>
                  <a:pt x="2708977" y="72762"/>
                </a:lnTo>
                <a:lnTo>
                  <a:pt x="2742517" y="102282"/>
                </a:lnTo>
                <a:lnTo>
                  <a:pt x="2772037" y="135822"/>
                </a:lnTo>
                <a:lnTo>
                  <a:pt x="2797123" y="172964"/>
                </a:lnTo>
                <a:lnTo>
                  <a:pt x="2817358" y="213294"/>
                </a:lnTo>
                <a:lnTo>
                  <a:pt x="2832326" y="256395"/>
                </a:lnTo>
                <a:lnTo>
                  <a:pt x="2841612" y="301853"/>
                </a:lnTo>
                <a:lnTo>
                  <a:pt x="2844800" y="349250"/>
                </a:lnTo>
                <a:lnTo>
                  <a:pt x="2844800" y="1746250"/>
                </a:lnTo>
                <a:lnTo>
                  <a:pt x="2841612" y="1793646"/>
                </a:lnTo>
                <a:lnTo>
                  <a:pt x="2832326" y="1839104"/>
                </a:lnTo>
                <a:lnTo>
                  <a:pt x="2817358" y="1882205"/>
                </a:lnTo>
                <a:lnTo>
                  <a:pt x="2797123" y="1922535"/>
                </a:lnTo>
                <a:lnTo>
                  <a:pt x="2772037" y="1959677"/>
                </a:lnTo>
                <a:lnTo>
                  <a:pt x="2742517" y="1993217"/>
                </a:lnTo>
                <a:lnTo>
                  <a:pt x="2708977" y="2022737"/>
                </a:lnTo>
                <a:lnTo>
                  <a:pt x="2671835" y="2047823"/>
                </a:lnTo>
                <a:lnTo>
                  <a:pt x="2631505" y="2068058"/>
                </a:lnTo>
                <a:lnTo>
                  <a:pt x="2588404" y="2083026"/>
                </a:lnTo>
                <a:lnTo>
                  <a:pt x="2542946" y="2092312"/>
                </a:lnTo>
                <a:lnTo>
                  <a:pt x="2495550" y="2095500"/>
                </a:lnTo>
                <a:lnTo>
                  <a:pt x="349262" y="2095500"/>
                </a:lnTo>
                <a:lnTo>
                  <a:pt x="301868" y="2092312"/>
                </a:lnTo>
                <a:lnTo>
                  <a:pt x="256412" y="2083026"/>
                </a:lnTo>
                <a:lnTo>
                  <a:pt x="213310" y="2068058"/>
                </a:lnTo>
                <a:lnTo>
                  <a:pt x="172979" y="2047823"/>
                </a:lnTo>
                <a:lnTo>
                  <a:pt x="135835" y="2022737"/>
                </a:lnTo>
                <a:lnTo>
                  <a:pt x="102293" y="1993217"/>
                </a:lnTo>
                <a:lnTo>
                  <a:pt x="72770" y="1959677"/>
                </a:lnTo>
                <a:lnTo>
                  <a:pt x="47682" y="1922535"/>
                </a:lnTo>
                <a:lnTo>
                  <a:pt x="27445" y="1882205"/>
                </a:lnTo>
                <a:lnTo>
                  <a:pt x="12475" y="1839104"/>
                </a:lnTo>
                <a:lnTo>
                  <a:pt x="3188" y="1793646"/>
                </a:lnTo>
                <a:lnTo>
                  <a:pt x="0" y="1746250"/>
                </a:lnTo>
                <a:lnTo>
                  <a:pt x="0" y="349250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6388" y="4337430"/>
            <a:ext cx="200342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Fitbit</a:t>
            </a:r>
            <a:r>
              <a:rPr sz="1500" b="1" spc="-2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friend</a:t>
            </a:r>
            <a:r>
              <a:rPr sz="1500" b="1" spc="-3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challenge</a:t>
            </a:r>
            <a:endParaRPr sz="15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82192" y="4803774"/>
            <a:ext cx="2089785" cy="94488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algn="ctr">
              <a:lnSpc>
                <a:spcPct val="100699"/>
              </a:lnSpc>
              <a:spcBef>
                <a:spcPts val="85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Challenge someone to a </a:t>
            </a:r>
            <a:r>
              <a:rPr sz="1500" spc="-409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fitbit challenge.</a:t>
            </a:r>
            <a:endParaRPr sz="1500">
              <a:latin typeface="Arial MT"/>
              <a:cs typeface="Arial MT"/>
            </a:endParaRPr>
          </a:p>
          <a:p>
            <a:pPr marL="114300" marR="103505" algn="ctr">
              <a:lnSpc>
                <a:spcPct val="100000"/>
              </a:lnSpc>
              <a:spcBef>
                <a:spcPts val="25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How</a:t>
            </a:r>
            <a:r>
              <a:rPr sz="1500" spc="-3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many</a:t>
            </a:r>
            <a:r>
              <a:rPr sz="1500" spc="-3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steps,</a:t>
            </a:r>
            <a:r>
              <a:rPr sz="1500" spc="-3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how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many</a:t>
            </a:r>
            <a:r>
              <a:rPr sz="1500" spc="-3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calories</a:t>
            </a:r>
            <a:r>
              <a:rPr sz="1500" spc="-2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burnt?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257675" y="4162678"/>
            <a:ext cx="2844800" cy="2095500"/>
          </a:xfrm>
          <a:custGeom>
            <a:avLst/>
            <a:gdLst/>
            <a:ahLst/>
            <a:cxnLst/>
            <a:rect l="l" t="t" r="r" b="b"/>
            <a:pathLst>
              <a:path w="2844800" h="2095500">
                <a:moveTo>
                  <a:pt x="0" y="349250"/>
                </a:moveTo>
                <a:lnTo>
                  <a:pt x="3187" y="301853"/>
                </a:lnTo>
                <a:lnTo>
                  <a:pt x="12473" y="256395"/>
                </a:lnTo>
                <a:lnTo>
                  <a:pt x="27441" y="213294"/>
                </a:lnTo>
                <a:lnTo>
                  <a:pt x="47676" y="172964"/>
                </a:lnTo>
                <a:lnTo>
                  <a:pt x="72762" y="135822"/>
                </a:lnTo>
                <a:lnTo>
                  <a:pt x="102282" y="102282"/>
                </a:lnTo>
                <a:lnTo>
                  <a:pt x="135822" y="72762"/>
                </a:lnTo>
                <a:lnTo>
                  <a:pt x="172964" y="47676"/>
                </a:lnTo>
                <a:lnTo>
                  <a:pt x="213294" y="27441"/>
                </a:lnTo>
                <a:lnTo>
                  <a:pt x="256395" y="12473"/>
                </a:lnTo>
                <a:lnTo>
                  <a:pt x="301853" y="3187"/>
                </a:lnTo>
                <a:lnTo>
                  <a:pt x="349250" y="0"/>
                </a:lnTo>
                <a:lnTo>
                  <a:pt x="2495550" y="0"/>
                </a:lnTo>
                <a:lnTo>
                  <a:pt x="2542946" y="3187"/>
                </a:lnTo>
                <a:lnTo>
                  <a:pt x="2588404" y="12473"/>
                </a:lnTo>
                <a:lnTo>
                  <a:pt x="2631505" y="27441"/>
                </a:lnTo>
                <a:lnTo>
                  <a:pt x="2671835" y="47676"/>
                </a:lnTo>
                <a:lnTo>
                  <a:pt x="2708977" y="72762"/>
                </a:lnTo>
                <a:lnTo>
                  <a:pt x="2742517" y="102282"/>
                </a:lnTo>
                <a:lnTo>
                  <a:pt x="2772037" y="135822"/>
                </a:lnTo>
                <a:lnTo>
                  <a:pt x="2797123" y="172964"/>
                </a:lnTo>
                <a:lnTo>
                  <a:pt x="2817358" y="213294"/>
                </a:lnTo>
                <a:lnTo>
                  <a:pt x="2832326" y="256395"/>
                </a:lnTo>
                <a:lnTo>
                  <a:pt x="2841612" y="301853"/>
                </a:lnTo>
                <a:lnTo>
                  <a:pt x="2844800" y="349250"/>
                </a:lnTo>
                <a:lnTo>
                  <a:pt x="2844800" y="1746250"/>
                </a:lnTo>
                <a:lnTo>
                  <a:pt x="2841612" y="1793646"/>
                </a:lnTo>
                <a:lnTo>
                  <a:pt x="2832326" y="1839104"/>
                </a:lnTo>
                <a:lnTo>
                  <a:pt x="2817358" y="1882205"/>
                </a:lnTo>
                <a:lnTo>
                  <a:pt x="2797123" y="1922535"/>
                </a:lnTo>
                <a:lnTo>
                  <a:pt x="2772037" y="1959677"/>
                </a:lnTo>
                <a:lnTo>
                  <a:pt x="2742517" y="1993217"/>
                </a:lnTo>
                <a:lnTo>
                  <a:pt x="2708977" y="2022737"/>
                </a:lnTo>
                <a:lnTo>
                  <a:pt x="2671835" y="2047823"/>
                </a:lnTo>
                <a:lnTo>
                  <a:pt x="2631505" y="2068058"/>
                </a:lnTo>
                <a:lnTo>
                  <a:pt x="2588404" y="2083026"/>
                </a:lnTo>
                <a:lnTo>
                  <a:pt x="2542946" y="2092312"/>
                </a:lnTo>
                <a:lnTo>
                  <a:pt x="2495550" y="2095500"/>
                </a:lnTo>
                <a:lnTo>
                  <a:pt x="349250" y="2095500"/>
                </a:lnTo>
                <a:lnTo>
                  <a:pt x="301853" y="2092312"/>
                </a:lnTo>
                <a:lnTo>
                  <a:pt x="256395" y="2083026"/>
                </a:lnTo>
                <a:lnTo>
                  <a:pt x="213294" y="2068058"/>
                </a:lnTo>
                <a:lnTo>
                  <a:pt x="172964" y="2047823"/>
                </a:lnTo>
                <a:lnTo>
                  <a:pt x="135822" y="2022737"/>
                </a:lnTo>
                <a:lnTo>
                  <a:pt x="102282" y="1993217"/>
                </a:lnTo>
                <a:lnTo>
                  <a:pt x="72762" y="1959677"/>
                </a:lnTo>
                <a:lnTo>
                  <a:pt x="47676" y="1922535"/>
                </a:lnTo>
                <a:lnTo>
                  <a:pt x="27441" y="1882205"/>
                </a:lnTo>
                <a:lnTo>
                  <a:pt x="12473" y="1839104"/>
                </a:lnTo>
                <a:lnTo>
                  <a:pt x="3187" y="1793646"/>
                </a:lnTo>
                <a:lnTo>
                  <a:pt x="0" y="1746250"/>
                </a:lnTo>
                <a:lnTo>
                  <a:pt x="0" y="349250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686680" y="4337430"/>
            <a:ext cx="2471420" cy="22955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657225" marR="5080" indent="-645160">
              <a:lnSpc>
                <a:spcPct val="100699"/>
              </a:lnSpc>
              <a:spcBef>
                <a:spcPts val="85"/>
              </a:spcBef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Create</a:t>
            </a:r>
            <a:r>
              <a:rPr sz="15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a</a:t>
            </a:r>
            <a:r>
              <a:rPr sz="15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game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to</a:t>
            </a:r>
            <a:r>
              <a:rPr sz="15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play</a:t>
            </a:r>
            <a:endParaRPr sz="1500" dirty="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493133" y="5004942"/>
            <a:ext cx="2389505" cy="94297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70485" marR="64135" indent="-9525" algn="ctr">
              <a:lnSpc>
                <a:spcPct val="100699"/>
              </a:lnSpc>
              <a:spcBef>
                <a:spcPts val="85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Think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 game you could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play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with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others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either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virtually</a:t>
            </a:r>
            <a:r>
              <a:rPr sz="1500" spc="-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or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lang="en-GB" sz="1500" spc="-5" dirty="0">
                <a:solidFill>
                  <a:srgbClr val="1C1C1B"/>
                </a:solidFill>
                <a:latin typeface="Arial MT"/>
                <a:cs typeface="Arial MT"/>
              </a:rPr>
              <a:t>face to face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.</a:t>
            </a:r>
            <a:endParaRPr sz="1500" dirty="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How</a:t>
            </a:r>
            <a:r>
              <a:rPr sz="1500" spc="-2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do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play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the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game?</a:t>
            </a:r>
            <a:endParaRPr sz="1500" dirty="0">
              <a:latin typeface="Arial MT"/>
              <a:cs typeface="Arial MT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286884" y="6462394"/>
            <a:ext cx="2844165" cy="2095500"/>
          </a:xfrm>
          <a:custGeom>
            <a:avLst/>
            <a:gdLst/>
            <a:ahLst/>
            <a:cxnLst/>
            <a:rect l="l" t="t" r="r" b="b"/>
            <a:pathLst>
              <a:path w="2844165" h="2095500">
                <a:moveTo>
                  <a:pt x="0" y="349250"/>
                </a:moveTo>
                <a:lnTo>
                  <a:pt x="3187" y="301853"/>
                </a:lnTo>
                <a:lnTo>
                  <a:pt x="12473" y="256395"/>
                </a:lnTo>
                <a:lnTo>
                  <a:pt x="27441" y="213294"/>
                </a:lnTo>
                <a:lnTo>
                  <a:pt x="47676" y="172964"/>
                </a:lnTo>
                <a:lnTo>
                  <a:pt x="72762" y="135822"/>
                </a:lnTo>
                <a:lnTo>
                  <a:pt x="102282" y="102282"/>
                </a:lnTo>
                <a:lnTo>
                  <a:pt x="135822" y="72762"/>
                </a:lnTo>
                <a:lnTo>
                  <a:pt x="172964" y="47676"/>
                </a:lnTo>
                <a:lnTo>
                  <a:pt x="213294" y="27441"/>
                </a:lnTo>
                <a:lnTo>
                  <a:pt x="256395" y="12473"/>
                </a:lnTo>
                <a:lnTo>
                  <a:pt x="301853" y="3187"/>
                </a:lnTo>
                <a:lnTo>
                  <a:pt x="349250" y="0"/>
                </a:lnTo>
                <a:lnTo>
                  <a:pt x="2494915" y="0"/>
                </a:lnTo>
                <a:lnTo>
                  <a:pt x="2542311" y="3187"/>
                </a:lnTo>
                <a:lnTo>
                  <a:pt x="2587769" y="12473"/>
                </a:lnTo>
                <a:lnTo>
                  <a:pt x="2630870" y="27441"/>
                </a:lnTo>
                <a:lnTo>
                  <a:pt x="2671200" y="47676"/>
                </a:lnTo>
                <a:lnTo>
                  <a:pt x="2708342" y="72762"/>
                </a:lnTo>
                <a:lnTo>
                  <a:pt x="2741882" y="102282"/>
                </a:lnTo>
                <a:lnTo>
                  <a:pt x="2771402" y="135822"/>
                </a:lnTo>
                <a:lnTo>
                  <a:pt x="2796488" y="172964"/>
                </a:lnTo>
                <a:lnTo>
                  <a:pt x="2816723" y="213294"/>
                </a:lnTo>
                <a:lnTo>
                  <a:pt x="2831691" y="256395"/>
                </a:lnTo>
                <a:lnTo>
                  <a:pt x="2840977" y="301853"/>
                </a:lnTo>
                <a:lnTo>
                  <a:pt x="2844165" y="349250"/>
                </a:lnTo>
                <a:lnTo>
                  <a:pt x="2844165" y="1746250"/>
                </a:lnTo>
                <a:lnTo>
                  <a:pt x="2840977" y="1793646"/>
                </a:lnTo>
                <a:lnTo>
                  <a:pt x="2831691" y="1839104"/>
                </a:lnTo>
                <a:lnTo>
                  <a:pt x="2816723" y="1882205"/>
                </a:lnTo>
                <a:lnTo>
                  <a:pt x="2796488" y="1922535"/>
                </a:lnTo>
                <a:lnTo>
                  <a:pt x="2771402" y="1959677"/>
                </a:lnTo>
                <a:lnTo>
                  <a:pt x="2741882" y="1993217"/>
                </a:lnTo>
                <a:lnTo>
                  <a:pt x="2708342" y="2022737"/>
                </a:lnTo>
                <a:lnTo>
                  <a:pt x="2671200" y="2047823"/>
                </a:lnTo>
                <a:lnTo>
                  <a:pt x="2630870" y="2068058"/>
                </a:lnTo>
                <a:lnTo>
                  <a:pt x="2587769" y="2083026"/>
                </a:lnTo>
                <a:lnTo>
                  <a:pt x="2542311" y="2092312"/>
                </a:lnTo>
                <a:lnTo>
                  <a:pt x="2494915" y="2095500"/>
                </a:lnTo>
                <a:lnTo>
                  <a:pt x="349250" y="2095500"/>
                </a:lnTo>
                <a:lnTo>
                  <a:pt x="301853" y="2092312"/>
                </a:lnTo>
                <a:lnTo>
                  <a:pt x="256395" y="2083026"/>
                </a:lnTo>
                <a:lnTo>
                  <a:pt x="213294" y="2068058"/>
                </a:lnTo>
                <a:lnTo>
                  <a:pt x="172964" y="2047823"/>
                </a:lnTo>
                <a:lnTo>
                  <a:pt x="135822" y="2022737"/>
                </a:lnTo>
                <a:lnTo>
                  <a:pt x="102282" y="1993217"/>
                </a:lnTo>
                <a:lnTo>
                  <a:pt x="72762" y="1959677"/>
                </a:lnTo>
                <a:lnTo>
                  <a:pt x="47676" y="1922535"/>
                </a:lnTo>
                <a:lnTo>
                  <a:pt x="27441" y="1882205"/>
                </a:lnTo>
                <a:lnTo>
                  <a:pt x="12473" y="1839104"/>
                </a:lnTo>
                <a:lnTo>
                  <a:pt x="3187" y="1793646"/>
                </a:lnTo>
                <a:lnTo>
                  <a:pt x="0" y="1746250"/>
                </a:lnTo>
                <a:lnTo>
                  <a:pt x="0" y="349250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732401" y="6756272"/>
            <a:ext cx="201739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School</a:t>
            </a:r>
            <a:r>
              <a:rPr sz="1500" b="1" spc="-3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Games</a:t>
            </a:r>
            <a:r>
              <a:rPr sz="1500" b="1" spc="-3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C1C1B"/>
                </a:solidFill>
                <a:latin typeface="Arial"/>
                <a:cs typeface="Arial"/>
              </a:rPr>
              <a:t>Values</a:t>
            </a:r>
            <a:endParaRPr sz="15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697348" y="7221092"/>
            <a:ext cx="2089785" cy="9429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-2540" algn="ctr">
              <a:lnSpc>
                <a:spcPct val="100400"/>
              </a:lnSpc>
              <a:spcBef>
                <a:spcPts val="90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Give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an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example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how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the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6 School Games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Values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may be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shown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in </a:t>
            </a:r>
            <a:r>
              <a:rPr sz="1500" spc="-409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sport.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95300" y="6457822"/>
            <a:ext cx="2844800" cy="2095500"/>
          </a:xfrm>
          <a:custGeom>
            <a:avLst/>
            <a:gdLst/>
            <a:ahLst/>
            <a:cxnLst/>
            <a:rect l="l" t="t" r="r" b="b"/>
            <a:pathLst>
              <a:path w="2844800" h="2095500">
                <a:moveTo>
                  <a:pt x="0" y="349250"/>
                </a:moveTo>
                <a:lnTo>
                  <a:pt x="3188" y="301853"/>
                </a:lnTo>
                <a:lnTo>
                  <a:pt x="12475" y="256395"/>
                </a:lnTo>
                <a:lnTo>
                  <a:pt x="27445" y="213294"/>
                </a:lnTo>
                <a:lnTo>
                  <a:pt x="47682" y="172964"/>
                </a:lnTo>
                <a:lnTo>
                  <a:pt x="72770" y="135822"/>
                </a:lnTo>
                <a:lnTo>
                  <a:pt x="102293" y="102282"/>
                </a:lnTo>
                <a:lnTo>
                  <a:pt x="135835" y="72762"/>
                </a:lnTo>
                <a:lnTo>
                  <a:pt x="172979" y="47676"/>
                </a:lnTo>
                <a:lnTo>
                  <a:pt x="213310" y="27441"/>
                </a:lnTo>
                <a:lnTo>
                  <a:pt x="256412" y="12473"/>
                </a:lnTo>
                <a:lnTo>
                  <a:pt x="301868" y="3187"/>
                </a:lnTo>
                <a:lnTo>
                  <a:pt x="349262" y="0"/>
                </a:lnTo>
                <a:lnTo>
                  <a:pt x="2495550" y="0"/>
                </a:lnTo>
                <a:lnTo>
                  <a:pt x="2542946" y="3187"/>
                </a:lnTo>
                <a:lnTo>
                  <a:pt x="2588404" y="12473"/>
                </a:lnTo>
                <a:lnTo>
                  <a:pt x="2631505" y="27441"/>
                </a:lnTo>
                <a:lnTo>
                  <a:pt x="2671835" y="47676"/>
                </a:lnTo>
                <a:lnTo>
                  <a:pt x="2708977" y="72762"/>
                </a:lnTo>
                <a:lnTo>
                  <a:pt x="2742517" y="102282"/>
                </a:lnTo>
                <a:lnTo>
                  <a:pt x="2772037" y="135822"/>
                </a:lnTo>
                <a:lnTo>
                  <a:pt x="2797123" y="172964"/>
                </a:lnTo>
                <a:lnTo>
                  <a:pt x="2817358" y="213294"/>
                </a:lnTo>
                <a:lnTo>
                  <a:pt x="2832326" y="256395"/>
                </a:lnTo>
                <a:lnTo>
                  <a:pt x="2841612" y="301853"/>
                </a:lnTo>
                <a:lnTo>
                  <a:pt x="2844800" y="349250"/>
                </a:lnTo>
                <a:lnTo>
                  <a:pt x="2844800" y="1746250"/>
                </a:lnTo>
                <a:lnTo>
                  <a:pt x="2841612" y="1793620"/>
                </a:lnTo>
                <a:lnTo>
                  <a:pt x="2832326" y="1839059"/>
                </a:lnTo>
                <a:lnTo>
                  <a:pt x="2817358" y="1882151"/>
                </a:lnTo>
                <a:lnTo>
                  <a:pt x="2797123" y="1922478"/>
                </a:lnTo>
                <a:lnTo>
                  <a:pt x="2772037" y="1959623"/>
                </a:lnTo>
                <a:lnTo>
                  <a:pt x="2742517" y="1993169"/>
                </a:lnTo>
                <a:lnTo>
                  <a:pt x="2708977" y="2022699"/>
                </a:lnTo>
                <a:lnTo>
                  <a:pt x="2671835" y="2047795"/>
                </a:lnTo>
                <a:lnTo>
                  <a:pt x="2631505" y="2068040"/>
                </a:lnTo>
                <a:lnTo>
                  <a:pt x="2588404" y="2083017"/>
                </a:lnTo>
                <a:lnTo>
                  <a:pt x="2542946" y="2092309"/>
                </a:lnTo>
                <a:lnTo>
                  <a:pt x="2495550" y="2095500"/>
                </a:lnTo>
                <a:lnTo>
                  <a:pt x="349262" y="2095500"/>
                </a:lnTo>
                <a:lnTo>
                  <a:pt x="301868" y="2092309"/>
                </a:lnTo>
                <a:lnTo>
                  <a:pt x="256412" y="2083017"/>
                </a:lnTo>
                <a:lnTo>
                  <a:pt x="213310" y="2068040"/>
                </a:lnTo>
                <a:lnTo>
                  <a:pt x="172979" y="2047795"/>
                </a:lnTo>
                <a:lnTo>
                  <a:pt x="135835" y="2022699"/>
                </a:lnTo>
                <a:lnTo>
                  <a:pt x="102293" y="1993169"/>
                </a:lnTo>
                <a:lnTo>
                  <a:pt x="72770" y="1959623"/>
                </a:lnTo>
                <a:lnTo>
                  <a:pt x="47682" y="1922478"/>
                </a:lnTo>
                <a:lnTo>
                  <a:pt x="27445" y="1882151"/>
                </a:lnTo>
                <a:lnTo>
                  <a:pt x="12475" y="1839059"/>
                </a:lnTo>
                <a:lnTo>
                  <a:pt x="3188" y="1793620"/>
                </a:lnTo>
                <a:lnTo>
                  <a:pt x="0" y="1746250"/>
                </a:lnTo>
                <a:lnTo>
                  <a:pt x="0" y="349250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57274" y="6614540"/>
            <a:ext cx="59753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Dance</a:t>
            </a:r>
            <a:endParaRPr sz="15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37108" y="7079360"/>
            <a:ext cx="2242185" cy="9417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5080" algn="ctr">
              <a:lnSpc>
                <a:spcPct val="100200"/>
              </a:lnSpc>
              <a:spcBef>
                <a:spcPts val="95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Create a dance or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sequence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moves, using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lively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music for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others to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learn and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perform</a:t>
            </a:r>
            <a:endParaRPr sz="1500">
              <a:latin typeface="Arial MT"/>
              <a:cs typeface="Arial MT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28" name="Title 9"/>
          <p:cNvSpPr txBox="1">
            <a:spLocks/>
          </p:cNvSpPr>
          <p:nvPr/>
        </p:nvSpPr>
        <p:spPr>
          <a:xfrm>
            <a:off x="543559" y="298195"/>
            <a:ext cx="6475730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kern="0"/>
              <a:t>Bronze Award</a:t>
            </a:r>
            <a:endParaRPr lang="en-GB" kern="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8844" y="875317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sp>
        <p:nvSpPr>
          <p:cNvPr id="7" name="object 7"/>
          <p:cNvSpPr/>
          <p:nvPr/>
        </p:nvSpPr>
        <p:spPr>
          <a:xfrm>
            <a:off x="457200" y="1708022"/>
            <a:ext cx="2844800" cy="2095500"/>
          </a:xfrm>
          <a:custGeom>
            <a:avLst/>
            <a:gdLst/>
            <a:ahLst/>
            <a:cxnLst/>
            <a:rect l="l" t="t" r="r" b="b"/>
            <a:pathLst>
              <a:path w="2844800" h="2095500">
                <a:moveTo>
                  <a:pt x="0" y="349250"/>
                </a:moveTo>
                <a:lnTo>
                  <a:pt x="3188" y="301853"/>
                </a:lnTo>
                <a:lnTo>
                  <a:pt x="12475" y="256395"/>
                </a:lnTo>
                <a:lnTo>
                  <a:pt x="27445" y="213294"/>
                </a:lnTo>
                <a:lnTo>
                  <a:pt x="47682" y="172964"/>
                </a:lnTo>
                <a:lnTo>
                  <a:pt x="72770" y="135822"/>
                </a:lnTo>
                <a:lnTo>
                  <a:pt x="102293" y="102282"/>
                </a:lnTo>
                <a:lnTo>
                  <a:pt x="135835" y="72762"/>
                </a:lnTo>
                <a:lnTo>
                  <a:pt x="172979" y="47676"/>
                </a:lnTo>
                <a:lnTo>
                  <a:pt x="213310" y="27441"/>
                </a:lnTo>
                <a:lnTo>
                  <a:pt x="256412" y="12473"/>
                </a:lnTo>
                <a:lnTo>
                  <a:pt x="301868" y="3187"/>
                </a:lnTo>
                <a:lnTo>
                  <a:pt x="349262" y="0"/>
                </a:lnTo>
                <a:lnTo>
                  <a:pt x="2495550" y="0"/>
                </a:lnTo>
                <a:lnTo>
                  <a:pt x="2542946" y="3187"/>
                </a:lnTo>
                <a:lnTo>
                  <a:pt x="2588404" y="12473"/>
                </a:lnTo>
                <a:lnTo>
                  <a:pt x="2631505" y="27441"/>
                </a:lnTo>
                <a:lnTo>
                  <a:pt x="2671835" y="47676"/>
                </a:lnTo>
                <a:lnTo>
                  <a:pt x="2708977" y="72762"/>
                </a:lnTo>
                <a:lnTo>
                  <a:pt x="2742517" y="102282"/>
                </a:lnTo>
                <a:lnTo>
                  <a:pt x="2772037" y="135822"/>
                </a:lnTo>
                <a:lnTo>
                  <a:pt x="2797123" y="172964"/>
                </a:lnTo>
                <a:lnTo>
                  <a:pt x="2817358" y="213294"/>
                </a:lnTo>
                <a:lnTo>
                  <a:pt x="2832326" y="256395"/>
                </a:lnTo>
                <a:lnTo>
                  <a:pt x="2841612" y="301853"/>
                </a:lnTo>
                <a:lnTo>
                  <a:pt x="2844800" y="349250"/>
                </a:lnTo>
                <a:lnTo>
                  <a:pt x="2844800" y="1746250"/>
                </a:lnTo>
                <a:lnTo>
                  <a:pt x="2841612" y="1793646"/>
                </a:lnTo>
                <a:lnTo>
                  <a:pt x="2832326" y="1839104"/>
                </a:lnTo>
                <a:lnTo>
                  <a:pt x="2817358" y="1882205"/>
                </a:lnTo>
                <a:lnTo>
                  <a:pt x="2797123" y="1922535"/>
                </a:lnTo>
                <a:lnTo>
                  <a:pt x="2772037" y="1959677"/>
                </a:lnTo>
                <a:lnTo>
                  <a:pt x="2742517" y="1993217"/>
                </a:lnTo>
                <a:lnTo>
                  <a:pt x="2708977" y="2022737"/>
                </a:lnTo>
                <a:lnTo>
                  <a:pt x="2671835" y="2047823"/>
                </a:lnTo>
                <a:lnTo>
                  <a:pt x="2631505" y="2068058"/>
                </a:lnTo>
                <a:lnTo>
                  <a:pt x="2588404" y="2083026"/>
                </a:lnTo>
                <a:lnTo>
                  <a:pt x="2542946" y="2092312"/>
                </a:lnTo>
                <a:lnTo>
                  <a:pt x="2495550" y="2095500"/>
                </a:lnTo>
                <a:lnTo>
                  <a:pt x="349262" y="2095500"/>
                </a:lnTo>
                <a:lnTo>
                  <a:pt x="301868" y="2092312"/>
                </a:lnTo>
                <a:lnTo>
                  <a:pt x="256412" y="2083026"/>
                </a:lnTo>
                <a:lnTo>
                  <a:pt x="213310" y="2068058"/>
                </a:lnTo>
                <a:lnTo>
                  <a:pt x="172979" y="2047823"/>
                </a:lnTo>
                <a:lnTo>
                  <a:pt x="135835" y="2022737"/>
                </a:lnTo>
                <a:lnTo>
                  <a:pt x="102293" y="1993217"/>
                </a:lnTo>
                <a:lnTo>
                  <a:pt x="72770" y="1959677"/>
                </a:lnTo>
                <a:lnTo>
                  <a:pt x="47682" y="1922535"/>
                </a:lnTo>
                <a:lnTo>
                  <a:pt x="27445" y="1882205"/>
                </a:lnTo>
                <a:lnTo>
                  <a:pt x="12475" y="1839104"/>
                </a:lnTo>
                <a:lnTo>
                  <a:pt x="3188" y="1793646"/>
                </a:lnTo>
                <a:lnTo>
                  <a:pt x="0" y="1746250"/>
                </a:lnTo>
                <a:lnTo>
                  <a:pt x="0" y="349250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31951" y="1872741"/>
            <a:ext cx="23723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Design</a:t>
            </a:r>
            <a:r>
              <a:rPr sz="16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a</a:t>
            </a:r>
            <a:r>
              <a:rPr sz="16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PE</a:t>
            </a:r>
            <a:r>
              <a:rPr sz="16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or</a:t>
            </a:r>
            <a:r>
              <a:rPr sz="1600" b="1" spc="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Sport</a:t>
            </a:r>
            <a:r>
              <a:rPr sz="16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Kit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45668" y="2366517"/>
            <a:ext cx="2350770" cy="100520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065" marR="5080" indent="-6985" algn="ctr">
              <a:lnSpc>
                <a:spcPct val="100600"/>
              </a:lnSpc>
              <a:spcBef>
                <a:spcPts val="85"/>
              </a:spcBef>
            </a:pP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Design a suitable kit for 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everyone to use as either </a:t>
            </a:r>
            <a:r>
              <a:rPr sz="1600" spc="-4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their school PE kit or for a </a:t>
            </a:r>
            <a:r>
              <a:rPr sz="1600" spc="-4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sports event.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286250" y="1736724"/>
            <a:ext cx="2844800" cy="2095500"/>
          </a:xfrm>
          <a:custGeom>
            <a:avLst/>
            <a:gdLst/>
            <a:ahLst/>
            <a:cxnLst/>
            <a:rect l="l" t="t" r="r" b="b"/>
            <a:pathLst>
              <a:path w="2844800" h="2095500">
                <a:moveTo>
                  <a:pt x="0" y="349250"/>
                </a:moveTo>
                <a:lnTo>
                  <a:pt x="3187" y="301853"/>
                </a:lnTo>
                <a:lnTo>
                  <a:pt x="12473" y="256395"/>
                </a:lnTo>
                <a:lnTo>
                  <a:pt x="27441" y="213294"/>
                </a:lnTo>
                <a:lnTo>
                  <a:pt x="47676" y="172964"/>
                </a:lnTo>
                <a:lnTo>
                  <a:pt x="72762" y="135822"/>
                </a:lnTo>
                <a:lnTo>
                  <a:pt x="102282" y="102282"/>
                </a:lnTo>
                <a:lnTo>
                  <a:pt x="135822" y="72762"/>
                </a:lnTo>
                <a:lnTo>
                  <a:pt x="172964" y="47676"/>
                </a:lnTo>
                <a:lnTo>
                  <a:pt x="213294" y="27441"/>
                </a:lnTo>
                <a:lnTo>
                  <a:pt x="256395" y="12473"/>
                </a:lnTo>
                <a:lnTo>
                  <a:pt x="301853" y="3187"/>
                </a:lnTo>
                <a:lnTo>
                  <a:pt x="349250" y="0"/>
                </a:lnTo>
                <a:lnTo>
                  <a:pt x="2495550" y="0"/>
                </a:lnTo>
                <a:lnTo>
                  <a:pt x="2542946" y="3187"/>
                </a:lnTo>
                <a:lnTo>
                  <a:pt x="2588404" y="12473"/>
                </a:lnTo>
                <a:lnTo>
                  <a:pt x="2631505" y="27441"/>
                </a:lnTo>
                <a:lnTo>
                  <a:pt x="2671835" y="47676"/>
                </a:lnTo>
                <a:lnTo>
                  <a:pt x="2708977" y="72762"/>
                </a:lnTo>
                <a:lnTo>
                  <a:pt x="2742517" y="102282"/>
                </a:lnTo>
                <a:lnTo>
                  <a:pt x="2772037" y="135822"/>
                </a:lnTo>
                <a:lnTo>
                  <a:pt x="2797123" y="172964"/>
                </a:lnTo>
                <a:lnTo>
                  <a:pt x="2817358" y="213294"/>
                </a:lnTo>
                <a:lnTo>
                  <a:pt x="2832326" y="256395"/>
                </a:lnTo>
                <a:lnTo>
                  <a:pt x="2841612" y="301853"/>
                </a:lnTo>
                <a:lnTo>
                  <a:pt x="2844800" y="349250"/>
                </a:lnTo>
                <a:lnTo>
                  <a:pt x="2844800" y="1746250"/>
                </a:lnTo>
                <a:lnTo>
                  <a:pt x="2841612" y="1793646"/>
                </a:lnTo>
                <a:lnTo>
                  <a:pt x="2832326" y="1839104"/>
                </a:lnTo>
                <a:lnTo>
                  <a:pt x="2817358" y="1882205"/>
                </a:lnTo>
                <a:lnTo>
                  <a:pt x="2797123" y="1922535"/>
                </a:lnTo>
                <a:lnTo>
                  <a:pt x="2772037" y="1959677"/>
                </a:lnTo>
                <a:lnTo>
                  <a:pt x="2742517" y="1993217"/>
                </a:lnTo>
                <a:lnTo>
                  <a:pt x="2708977" y="2022737"/>
                </a:lnTo>
                <a:lnTo>
                  <a:pt x="2671835" y="2047823"/>
                </a:lnTo>
                <a:lnTo>
                  <a:pt x="2631505" y="2068058"/>
                </a:lnTo>
                <a:lnTo>
                  <a:pt x="2588404" y="2083026"/>
                </a:lnTo>
                <a:lnTo>
                  <a:pt x="2542946" y="2092312"/>
                </a:lnTo>
                <a:lnTo>
                  <a:pt x="2495550" y="2095500"/>
                </a:lnTo>
                <a:lnTo>
                  <a:pt x="349250" y="2095500"/>
                </a:lnTo>
                <a:lnTo>
                  <a:pt x="301853" y="2092312"/>
                </a:lnTo>
                <a:lnTo>
                  <a:pt x="256395" y="2083026"/>
                </a:lnTo>
                <a:lnTo>
                  <a:pt x="213294" y="2068058"/>
                </a:lnTo>
                <a:lnTo>
                  <a:pt x="172964" y="2047823"/>
                </a:lnTo>
                <a:lnTo>
                  <a:pt x="135822" y="2022737"/>
                </a:lnTo>
                <a:lnTo>
                  <a:pt x="102282" y="1993217"/>
                </a:lnTo>
                <a:lnTo>
                  <a:pt x="72762" y="1959677"/>
                </a:lnTo>
                <a:lnTo>
                  <a:pt x="47676" y="1922535"/>
                </a:lnTo>
                <a:lnTo>
                  <a:pt x="27441" y="1882205"/>
                </a:lnTo>
                <a:lnTo>
                  <a:pt x="12473" y="1839104"/>
                </a:lnTo>
                <a:lnTo>
                  <a:pt x="3187" y="1793646"/>
                </a:lnTo>
                <a:lnTo>
                  <a:pt x="0" y="1746250"/>
                </a:lnTo>
                <a:lnTo>
                  <a:pt x="0" y="349250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569333" y="1912365"/>
            <a:ext cx="225933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Create</a:t>
            </a:r>
            <a:r>
              <a:rPr sz="15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a</a:t>
            </a:r>
            <a:r>
              <a:rPr sz="15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recording</a:t>
            </a:r>
            <a:r>
              <a:rPr sz="15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sheet</a:t>
            </a:r>
            <a:endParaRPr sz="15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29709" y="2377185"/>
            <a:ext cx="2343150" cy="117348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indent="-5715" algn="ctr">
              <a:lnSpc>
                <a:spcPct val="100499"/>
              </a:lnSpc>
              <a:spcBef>
                <a:spcPts val="90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Create a way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to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record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physical activity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amongst 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your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friends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or family.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What </a:t>
            </a:r>
            <a:r>
              <a:rPr sz="1500" spc="-409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are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recording,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how do 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 record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it?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57200" y="4051553"/>
            <a:ext cx="2844800" cy="2094864"/>
          </a:xfrm>
          <a:custGeom>
            <a:avLst/>
            <a:gdLst/>
            <a:ahLst/>
            <a:cxnLst/>
            <a:rect l="l" t="t" r="r" b="b"/>
            <a:pathLst>
              <a:path w="2844800" h="2094864">
                <a:moveTo>
                  <a:pt x="0" y="349122"/>
                </a:moveTo>
                <a:lnTo>
                  <a:pt x="3187" y="301755"/>
                </a:lnTo>
                <a:lnTo>
                  <a:pt x="12472" y="256322"/>
                </a:lnTo>
                <a:lnTo>
                  <a:pt x="27438" y="213240"/>
                </a:lnTo>
                <a:lnTo>
                  <a:pt x="47670" y="172926"/>
                </a:lnTo>
                <a:lnTo>
                  <a:pt x="72751" y="135796"/>
                </a:lnTo>
                <a:lnTo>
                  <a:pt x="102265" y="102266"/>
                </a:lnTo>
                <a:lnTo>
                  <a:pt x="135796" y="72753"/>
                </a:lnTo>
                <a:lnTo>
                  <a:pt x="172928" y="47672"/>
                </a:lnTo>
                <a:lnTo>
                  <a:pt x="213246" y="27439"/>
                </a:lnTo>
                <a:lnTo>
                  <a:pt x="256332" y="12473"/>
                </a:lnTo>
                <a:lnTo>
                  <a:pt x="301772" y="3187"/>
                </a:lnTo>
                <a:lnTo>
                  <a:pt x="349148" y="0"/>
                </a:lnTo>
                <a:lnTo>
                  <a:pt x="2495169" y="0"/>
                </a:lnTo>
                <a:lnTo>
                  <a:pt x="2542536" y="3187"/>
                </a:lnTo>
                <a:lnTo>
                  <a:pt x="2587969" y="12473"/>
                </a:lnTo>
                <a:lnTo>
                  <a:pt x="2631051" y="27439"/>
                </a:lnTo>
                <a:lnTo>
                  <a:pt x="2671365" y="47672"/>
                </a:lnTo>
                <a:lnTo>
                  <a:pt x="2708495" y="72753"/>
                </a:lnTo>
                <a:lnTo>
                  <a:pt x="2742025" y="102266"/>
                </a:lnTo>
                <a:lnTo>
                  <a:pt x="2771538" y="135796"/>
                </a:lnTo>
                <a:lnTo>
                  <a:pt x="2796619" y="172926"/>
                </a:lnTo>
                <a:lnTo>
                  <a:pt x="2816852" y="213240"/>
                </a:lnTo>
                <a:lnTo>
                  <a:pt x="2831818" y="256322"/>
                </a:lnTo>
                <a:lnTo>
                  <a:pt x="2841104" y="301755"/>
                </a:lnTo>
                <a:lnTo>
                  <a:pt x="2844291" y="349122"/>
                </a:lnTo>
                <a:lnTo>
                  <a:pt x="2844291" y="1745741"/>
                </a:lnTo>
                <a:lnTo>
                  <a:pt x="2841104" y="1793109"/>
                </a:lnTo>
                <a:lnTo>
                  <a:pt x="2831818" y="1838542"/>
                </a:lnTo>
                <a:lnTo>
                  <a:pt x="2816852" y="1881624"/>
                </a:lnTo>
                <a:lnTo>
                  <a:pt x="2796619" y="1921938"/>
                </a:lnTo>
                <a:lnTo>
                  <a:pt x="2771538" y="1959068"/>
                </a:lnTo>
                <a:lnTo>
                  <a:pt x="2742025" y="1992598"/>
                </a:lnTo>
                <a:lnTo>
                  <a:pt x="2708495" y="2022111"/>
                </a:lnTo>
                <a:lnTo>
                  <a:pt x="2671365" y="2047192"/>
                </a:lnTo>
                <a:lnTo>
                  <a:pt x="2631051" y="2067425"/>
                </a:lnTo>
                <a:lnTo>
                  <a:pt x="2587969" y="2082391"/>
                </a:lnTo>
                <a:lnTo>
                  <a:pt x="2542536" y="2091677"/>
                </a:lnTo>
                <a:lnTo>
                  <a:pt x="2495169" y="2094864"/>
                </a:lnTo>
                <a:lnTo>
                  <a:pt x="349148" y="2094864"/>
                </a:lnTo>
                <a:lnTo>
                  <a:pt x="301772" y="2091677"/>
                </a:lnTo>
                <a:lnTo>
                  <a:pt x="256332" y="2082391"/>
                </a:lnTo>
                <a:lnTo>
                  <a:pt x="213246" y="2067425"/>
                </a:lnTo>
                <a:lnTo>
                  <a:pt x="172928" y="2047192"/>
                </a:lnTo>
                <a:lnTo>
                  <a:pt x="135796" y="2022111"/>
                </a:lnTo>
                <a:lnTo>
                  <a:pt x="102265" y="1992598"/>
                </a:lnTo>
                <a:lnTo>
                  <a:pt x="72751" y="1959068"/>
                </a:lnTo>
                <a:lnTo>
                  <a:pt x="47670" y="1921938"/>
                </a:lnTo>
                <a:lnTo>
                  <a:pt x="27438" y="1881624"/>
                </a:lnTo>
                <a:lnTo>
                  <a:pt x="12472" y="1838542"/>
                </a:lnTo>
                <a:lnTo>
                  <a:pt x="3187" y="1793109"/>
                </a:lnTo>
                <a:lnTo>
                  <a:pt x="0" y="1745741"/>
                </a:lnTo>
                <a:lnTo>
                  <a:pt x="0" y="349122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378966" y="4188078"/>
            <a:ext cx="93599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Challenge</a:t>
            </a:r>
            <a:endParaRPr sz="15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5187" y="4654422"/>
            <a:ext cx="2461895" cy="117348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algn="ctr">
              <a:lnSpc>
                <a:spcPct val="100499"/>
              </a:lnSpc>
              <a:spcBef>
                <a:spcPts val="90"/>
              </a:spcBef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Design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 simple challenge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to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complete every day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for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week. Has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the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challenge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improved the desired skill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or 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increased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fitness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levels?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257675" y="4061078"/>
            <a:ext cx="2844800" cy="2095500"/>
          </a:xfrm>
          <a:custGeom>
            <a:avLst/>
            <a:gdLst/>
            <a:ahLst/>
            <a:cxnLst/>
            <a:rect l="l" t="t" r="r" b="b"/>
            <a:pathLst>
              <a:path w="2844800" h="2095500">
                <a:moveTo>
                  <a:pt x="0" y="349250"/>
                </a:moveTo>
                <a:lnTo>
                  <a:pt x="3187" y="301853"/>
                </a:lnTo>
                <a:lnTo>
                  <a:pt x="12473" y="256395"/>
                </a:lnTo>
                <a:lnTo>
                  <a:pt x="27441" y="213294"/>
                </a:lnTo>
                <a:lnTo>
                  <a:pt x="47676" y="172964"/>
                </a:lnTo>
                <a:lnTo>
                  <a:pt x="72762" y="135822"/>
                </a:lnTo>
                <a:lnTo>
                  <a:pt x="102282" y="102282"/>
                </a:lnTo>
                <a:lnTo>
                  <a:pt x="135822" y="72762"/>
                </a:lnTo>
                <a:lnTo>
                  <a:pt x="172964" y="47676"/>
                </a:lnTo>
                <a:lnTo>
                  <a:pt x="213294" y="27441"/>
                </a:lnTo>
                <a:lnTo>
                  <a:pt x="256395" y="12473"/>
                </a:lnTo>
                <a:lnTo>
                  <a:pt x="301853" y="3187"/>
                </a:lnTo>
                <a:lnTo>
                  <a:pt x="349250" y="0"/>
                </a:lnTo>
                <a:lnTo>
                  <a:pt x="2495550" y="0"/>
                </a:lnTo>
                <a:lnTo>
                  <a:pt x="2542946" y="3187"/>
                </a:lnTo>
                <a:lnTo>
                  <a:pt x="2588404" y="12473"/>
                </a:lnTo>
                <a:lnTo>
                  <a:pt x="2631505" y="27441"/>
                </a:lnTo>
                <a:lnTo>
                  <a:pt x="2671835" y="47676"/>
                </a:lnTo>
                <a:lnTo>
                  <a:pt x="2708977" y="72762"/>
                </a:lnTo>
                <a:lnTo>
                  <a:pt x="2742517" y="102282"/>
                </a:lnTo>
                <a:lnTo>
                  <a:pt x="2772037" y="135822"/>
                </a:lnTo>
                <a:lnTo>
                  <a:pt x="2797123" y="172964"/>
                </a:lnTo>
                <a:lnTo>
                  <a:pt x="2817358" y="213294"/>
                </a:lnTo>
                <a:lnTo>
                  <a:pt x="2832326" y="256395"/>
                </a:lnTo>
                <a:lnTo>
                  <a:pt x="2841612" y="301853"/>
                </a:lnTo>
                <a:lnTo>
                  <a:pt x="2844800" y="349250"/>
                </a:lnTo>
                <a:lnTo>
                  <a:pt x="2844800" y="1746250"/>
                </a:lnTo>
                <a:lnTo>
                  <a:pt x="2841612" y="1793646"/>
                </a:lnTo>
                <a:lnTo>
                  <a:pt x="2832326" y="1839104"/>
                </a:lnTo>
                <a:lnTo>
                  <a:pt x="2817358" y="1882205"/>
                </a:lnTo>
                <a:lnTo>
                  <a:pt x="2797123" y="1922535"/>
                </a:lnTo>
                <a:lnTo>
                  <a:pt x="2772037" y="1959677"/>
                </a:lnTo>
                <a:lnTo>
                  <a:pt x="2742517" y="1993217"/>
                </a:lnTo>
                <a:lnTo>
                  <a:pt x="2708977" y="2022737"/>
                </a:lnTo>
                <a:lnTo>
                  <a:pt x="2671835" y="2047823"/>
                </a:lnTo>
                <a:lnTo>
                  <a:pt x="2631505" y="2068058"/>
                </a:lnTo>
                <a:lnTo>
                  <a:pt x="2588404" y="2083026"/>
                </a:lnTo>
                <a:lnTo>
                  <a:pt x="2542946" y="2092312"/>
                </a:lnTo>
                <a:lnTo>
                  <a:pt x="2495550" y="2095500"/>
                </a:lnTo>
                <a:lnTo>
                  <a:pt x="349250" y="2095500"/>
                </a:lnTo>
                <a:lnTo>
                  <a:pt x="301853" y="2092312"/>
                </a:lnTo>
                <a:lnTo>
                  <a:pt x="256395" y="2083026"/>
                </a:lnTo>
                <a:lnTo>
                  <a:pt x="213294" y="2068058"/>
                </a:lnTo>
                <a:lnTo>
                  <a:pt x="172964" y="2047823"/>
                </a:lnTo>
                <a:lnTo>
                  <a:pt x="135822" y="2022737"/>
                </a:lnTo>
                <a:lnTo>
                  <a:pt x="102282" y="1993217"/>
                </a:lnTo>
                <a:lnTo>
                  <a:pt x="72762" y="1959677"/>
                </a:lnTo>
                <a:lnTo>
                  <a:pt x="47676" y="1922535"/>
                </a:lnTo>
                <a:lnTo>
                  <a:pt x="27441" y="1882205"/>
                </a:lnTo>
                <a:lnTo>
                  <a:pt x="12473" y="1839104"/>
                </a:lnTo>
                <a:lnTo>
                  <a:pt x="3187" y="1793646"/>
                </a:lnTo>
                <a:lnTo>
                  <a:pt x="0" y="1746250"/>
                </a:lnTo>
                <a:lnTo>
                  <a:pt x="0" y="349250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291709" y="4149978"/>
            <a:ext cx="66294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Su</a:t>
            </a:r>
            <a:r>
              <a:rPr sz="1500" b="1" spc="10" dirty="0">
                <a:solidFill>
                  <a:srgbClr val="1C1C1B"/>
                </a:solidFill>
                <a:latin typeface="Arial"/>
                <a:cs typeface="Arial"/>
              </a:rPr>
              <a:t>r</a:t>
            </a:r>
            <a:r>
              <a:rPr sz="1500" b="1" spc="-35" dirty="0">
                <a:solidFill>
                  <a:srgbClr val="1C1C1B"/>
                </a:solidFill>
                <a:latin typeface="Arial"/>
                <a:cs typeface="Arial"/>
              </a:rPr>
              <a:t>v</a:t>
            </a:r>
            <a:r>
              <a:rPr sz="1500" b="1" spc="35" dirty="0">
                <a:solidFill>
                  <a:srgbClr val="1C1C1B"/>
                </a:solidFill>
                <a:latin typeface="Arial"/>
                <a:cs typeface="Arial"/>
              </a:rPr>
              <a:t>e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y</a:t>
            </a:r>
            <a:endParaRPr sz="15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08372" y="4616322"/>
            <a:ext cx="2249170" cy="1175963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10160" algn="ctr">
              <a:lnSpc>
                <a:spcPct val="100899"/>
              </a:lnSpc>
              <a:spcBef>
                <a:spcPts val="80"/>
              </a:spcBef>
            </a:pPr>
            <a:r>
              <a:rPr lang="en-GB" sz="1500" spc="-5" dirty="0">
                <a:solidFill>
                  <a:srgbClr val="1C1C1B"/>
                </a:solidFill>
                <a:latin typeface="Arial MT"/>
                <a:cs typeface="Arial MT"/>
              </a:rPr>
              <a:t>Creative a sports survey to find out more about what new sports people in your school would like to try</a:t>
            </a:r>
            <a:endParaRPr sz="1500" dirty="0">
              <a:latin typeface="Arial MT"/>
              <a:cs typeface="Arial MT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286250" y="6365874"/>
            <a:ext cx="2844800" cy="2094864"/>
          </a:xfrm>
          <a:custGeom>
            <a:avLst/>
            <a:gdLst/>
            <a:ahLst/>
            <a:cxnLst/>
            <a:rect l="l" t="t" r="r" b="b"/>
            <a:pathLst>
              <a:path w="2844800" h="2094865">
                <a:moveTo>
                  <a:pt x="0" y="349123"/>
                </a:moveTo>
                <a:lnTo>
                  <a:pt x="3187" y="301755"/>
                </a:lnTo>
                <a:lnTo>
                  <a:pt x="12473" y="256322"/>
                </a:lnTo>
                <a:lnTo>
                  <a:pt x="27439" y="213240"/>
                </a:lnTo>
                <a:lnTo>
                  <a:pt x="47672" y="172926"/>
                </a:lnTo>
                <a:lnTo>
                  <a:pt x="72753" y="135796"/>
                </a:lnTo>
                <a:lnTo>
                  <a:pt x="102266" y="102266"/>
                </a:lnTo>
                <a:lnTo>
                  <a:pt x="135796" y="72753"/>
                </a:lnTo>
                <a:lnTo>
                  <a:pt x="172926" y="47672"/>
                </a:lnTo>
                <a:lnTo>
                  <a:pt x="213240" y="27439"/>
                </a:lnTo>
                <a:lnTo>
                  <a:pt x="256322" y="12473"/>
                </a:lnTo>
                <a:lnTo>
                  <a:pt x="301755" y="3187"/>
                </a:lnTo>
                <a:lnTo>
                  <a:pt x="349123" y="0"/>
                </a:lnTo>
                <a:lnTo>
                  <a:pt x="2495677" y="0"/>
                </a:lnTo>
                <a:lnTo>
                  <a:pt x="2543044" y="3187"/>
                </a:lnTo>
                <a:lnTo>
                  <a:pt x="2588477" y="12473"/>
                </a:lnTo>
                <a:lnTo>
                  <a:pt x="2631559" y="27439"/>
                </a:lnTo>
                <a:lnTo>
                  <a:pt x="2671873" y="47672"/>
                </a:lnTo>
                <a:lnTo>
                  <a:pt x="2709003" y="72753"/>
                </a:lnTo>
                <a:lnTo>
                  <a:pt x="2742533" y="102266"/>
                </a:lnTo>
                <a:lnTo>
                  <a:pt x="2772046" y="135796"/>
                </a:lnTo>
                <a:lnTo>
                  <a:pt x="2797127" y="172926"/>
                </a:lnTo>
                <a:lnTo>
                  <a:pt x="2817360" y="213240"/>
                </a:lnTo>
                <a:lnTo>
                  <a:pt x="2832326" y="256322"/>
                </a:lnTo>
                <a:lnTo>
                  <a:pt x="2841612" y="301755"/>
                </a:lnTo>
                <a:lnTo>
                  <a:pt x="2844800" y="349123"/>
                </a:lnTo>
                <a:lnTo>
                  <a:pt x="2844800" y="1745742"/>
                </a:lnTo>
                <a:lnTo>
                  <a:pt x="2841612" y="1793109"/>
                </a:lnTo>
                <a:lnTo>
                  <a:pt x="2832326" y="1838542"/>
                </a:lnTo>
                <a:lnTo>
                  <a:pt x="2817360" y="1881624"/>
                </a:lnTo>
                <a:lnTo>
                  <a:pt x="2797127" y="1921938"/>
                </a:lnTo>
                <a:lnTo>
                  <a:pt x="2772046" y="1959068"/>
                </a:lnTo>
                <a:lnTo>
                  <a:pt x="2742533" y="1992598"/>
                </a:lnTo>
                <a:lnTo>
                  <a:pt x="2709003" y="2022111"/>
                </a:lnTo>
                <a:lnTo>
                  <a:pt x="2671873" y="2047192"/>
                </a:lnTo>
                <a:lnTo>
                  <a:pt x="2631559" y="2067425"/>
                </a:lnTo>
                <a:lnTo>
                  <a:pt x="2588477" y="2082391"/>
                </a:lnTo>
                <a:lnTo>
                  <a:pt x="2543044" y="2091677"/>
                </a:lnTo>
                <a:lnTo>
                  <a:pt x="2495677" y="2094865"/>
                </a:lnTo>
                <a:lnTo>
                  <a:pt x="349123" y="2094865"/>
                </a:lnTo>
                <a:lnTo>
                  <a:pt x="301755" y="2091677"/>
                </a:lnTo>
                <a:lnTo>
                  <a:pt x="256322" y="2082391"/>
                </a:lnTo>
                <a:lnTo>
                  <a:pt x="213240" y="2067425"/>
                </a:lnTo>
                <a:lnTo>
                  <a:pt x="172926" y="2047192"/>
                </a:lnTo>
                <a:lnTo>
                  <a:pt x="135796" y="2022111"/>
                </a:lnTo>
                <a:lnTo>
                  <a:pt x="102266" y="1992598"/>
                </a:lnTo>
                <a:lnTo>
                  <a:pt x="72753" y="1959068"/>
                </a:lnTo>
                <a:lnTo>
                  <a:pt x="47672" y="1921938"/>
                </a:lnTo>
                <a:lnTo>
                  <a:pt x="27439" y="1881624"/>
                </a:lnTo>
                <a:lnTo>
                  <a:pt x="12473" y="1838542"/>
                </a:lnTo>
                <a:lnTo>
                  <a:pt x="3187" y="1793109"/>
                </a:lnTo>
                <a:lnTo>
                  <a:pt x="0" y="1745742"/>
                </a:lnTo>
                <a:lnTo>
                  <a:pt x="0" y="349123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689728" y="6506336"/>
            <a:ext cx="194119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Multi-skills</a:t>
            </a:r>
            <a:r>
              <a:rPr sz="1500" b="1" spc="-4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challenge</a:t>
            </a:r>
            <a:endParaRPr sz="15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441316" y="6972680"/>
            <a:ext cx="2441575" cy="14039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970" marR="5080" indent="-7620" algn="ctr">
              <a:lnSpc>
                <a:spcPct val="100299"/>
              </a:lnSpc>
              <a:spcBef>
                <a:spcPts val="95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Deliver a carousel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4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different skill based activities.</a:t>
            </a:r>
            <a:endParaRPr sz="1500" dirty="0">
              <a:latin typeface="Arial MT"/>
              <a:cs typeface="Arial MT"/>
            </a:endParaRPr>
          </a:p>
          <a:p>
            <a:pPr marL="12065" marR="8255" algn="ctr">
              <a:lnSpc>
                <a:spcPct val="100099"/>
              </a:lnSpc>
              <a:spcBef>
                <a:spcPts val="30"/>
              </a:spcBef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What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are the activities?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How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do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explain/ show them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what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do?</a:t>
            </a:r>
            <a:endParaRPr sz="1500" dirty="0">
              <a:latin typeface="Arial MT"/>
              <a:cs typeface="Arial MT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95300" y="6365747"/>
            <a:ext cx="2844800" cy="2095500"/>
          </a:xfrm>
          <a:custGeom>
            <a:avLst/>
            <a:gdLst/>
            <a:ahLst/>
            <a:cxnLst/>
            <a:rect l="l" t="t" r="r" b="b"/>
            <a:pathLst>
              <a:path w="2844800" h="2095500">
                <a:moveTo>
                  <a:pt x="0" y="349250"/>
                </a:moveTo>
                <a:lnTo>
                  <a:pt x="3188" y="301853"/>
                </a:lnTo>
                <a:lnTo>
                  <a:pt x="12475" y="256395"/>
                </a:lnTo>
                <a:lnTo>
                  <a:pt x="27445" y="213294"/>
                </a:lnTo>
                <a:lnTo>
                  <a:pt x="47682" y="172964"/>
                </a:lnTo>
                <a:lnTo>
                  <a:pt x="72770" y="135822"/>
                </a:lnTo>
                <a:lnTo>
                  <a:pt x="102293" y="102282"/>
                </a:lnTo>
                <a:lnTo>
                  <a:pt x="135835" y="72762"/>
                </a:lnTo>
                <a:lnTo>
                  <a:pt x="172979" y="47676"/>
                </a:lnTo>
                <a:lnTo>
                  <a:pt x="213310" y="27441"/>
                </a:lnTo>
                <a:lnTo>
                  <a:pt x="256412" y="12473"/>
                </a:lnTo>
                <a:lnTo>
                  <a:pt x="301868" y="3187"/>
                </a:lnTo>
                <a:lnTo>
                  <a:pt x="349262" y="0"/>
                </a:lnTo>
                <a:lnTo>
                  <a:pt x="2495550" y="0"/>
                </a:lnTo>
                <a:lnTo>
                  <a:pt x="2542946" y="3187"/>
                </a:lnTo>
                <a:lnTo>
                  <a:pt x="2588404" y="12473"/>
                </a:lnTo>
                <a:lnTo>
                  <a:pt x="2631505" y="27441"/>
                </a:lnTo>
                <a:lnTo>
                  <a:pt x="2671835" y="47676"/>
                </a:lnTo>
                <a:lnTo>
                  <a:pt x="2708977" y="72762"/>
                </a:lnTo>
                <a:lnTo>
                  <a:pt x="2742517" y="102282"/>
                </a:lnTo>
                <a:lnTo>
                  <a:pt x="2772037" y="135822"/>
                </a:lnTo>
                <a:lnTo>
                  <a:pt x="2797123" y="172964"/>
                </a:lnTo>
                <a:lnTo>
                  <a:pt x="2817358" y="213294"/>
                </a:lnTo>
                <a:lnTo>
                  <a:pt x="2832326" y="256395"/>
                </a:lnTo>
                <a:lnTo>
                  <a:pt x="2841612" y="301853"/>
                </a:lnTo>
                <a:lnTo>
                  <a:pt x="2844800" y="349250"/>
                </a:lnTo>
                <a:lnTo>
                  <a:pt x="2844800" y="1746250"/>
                </a:lnTo>
                <a:lnTo>
                  <a:pt x="2841612" y="1793646"/>
                </a:lnTo>
                <a:lnTo>
                  <a:pt x="2832326" y="1839104"/>
                </a:lnTo>
                <a:lnTo>
                  <a:pt x="2817358" y="1882205"/>
                </a:lnTo>
                <a:lnTo>
                  <a:pt x="2797123" y="1922535"/>
                </a:lnTo>
                <a:lnTo>
                  <a:pt x="2772037" y="1959677"/>
                </a:lnTo>
                <a:lnTo>
                  <a:pt x="2742517" y="1993217"/>
                </a:lnTo>
                <a:lnTo>
                  <a:pt x="2708977" y="2022737"/>
                </a:lnTo>
                <a:lnTo>
                  <a:pt x="2671835" y="2047823"/>
                </a:lnTo>
                <a:lnTo>
                  <a:pt x="2631505" y="2068058"/>
                </a:lnTo>
                <a:lnTo>
                  <a:pt x="2588404" y="2083026"/>
                </a:lnTo>
                <a:lnTo>
                  <a:pt x="2542946" y="2092312"/>
                </a:lnTo>
                <a:lnTo>
                  <a:pt x="2495550" y="2095500"/>
                </a:lnTo>
                <a:lnTo>
                  <a:pt x="349262" y="2095500"/>
                </a:lnTo>
                <a:lnTo>
                  <a:pt x="301868" y="2092312"/>
                </a:lnTo>
                <a:lnTo>
                  <a:pt x="256412" y="2083026"/>
                </a:lnTo>
                <a:lnTo>
                  <a:pt x="213310" y="2068058"/>
                </a:lnTo>
                <a:lnTo>
                  <a:pt x="172979" y="2047823"/>
                </a:lnTo>
                <a:lnTo>
                  <a:pt x="135835" y="2022737"/>
                </a:lnTo>
                <a:lnTo>
                  <a:pt x="102293" y="1993217"/>
                </a:lnTo>
                <a:lnTo>
                  <a:pt x="72770" y="1959677"/>
                </a:lnTo>
                <a:lnTo>
                  <a:pt x="47682" y="1922535"/>
                </a:lnTo>
                <a:lnTo>
                  <a:pt x="27445" y="1882205"/>
                </a:lnTo>
                <a:lnTo>
                  <a:pt x="12475" y="1839104"/>
                </a:lnTo>
                <a:lnTo>
                  <a:pt x="3188" y="1793646"/>
                </a:lnTo>
                <a:lnTo>
                  <a:pt x="0" y="1746250"/>
                </a:lnTo>
                <a:lnTo>
                  <a:pt x="0" y="349250"/>
                </a:lnTo>
                <a:close/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14604" y="6474332"/>
            <a:ext cx="2757170" cy="1866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1C1C1B"/>
                </a:solidFill>
                <a:latin typeface="Arial"/>
                <a:cs typeface="Arial"/>
              </a:rPr>
              <a:t>Club</a:t>
            </a:r>
            <a:endParaRPr sz="1500">
              <a:latin typeface="Arial"/>
              <a:cs typeface="Arial"/>
            </a:endParaRPr>
          </a:p>
          <a:p>
            <a:pPr marL="97790" marR="90805" indent="-2540" algn="ctr">
              <a:lnSpc>
                <a:spcPct val="100299"/>
              </a:lnSpc>
              <a:spcBef>
                <a:spcPts val="40"/>
              </a:spcBef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Plan an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activity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that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can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deliver to some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 the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younger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children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at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your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school.</a:t>
            </a:r>
            <a:endParaRPr sz="150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What</a:t>
            </a:r>
            <a:r>
              <a:rPr sz="1500" spc="-2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is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the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purpose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</a:t>
            </a:r>
            <a:r>
              <a:rPr sz="1500" spc="-2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the</a:t>
            </a:r>
            <a:r>
              <a:rPr sz="1500" spc="-2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club?</a:t>
            </a:r>
            <a:endParaRPr sz="1500">
              <a:latin typeface="Arial MT"/>
              <a:cs typeface="Arial MT"/>
            </a:endParaRPr>
          </a:p>
          <a:p>
            <a:pPr marL="114300" marR="106045" indent="3810" algn="ctr">
              <a:lnSpc>
                <a:spcPct val="100299"/>
              </a:lnSpc>
              <a:spcBef>
                <a:spcPts val="5"/>
              </a:spcBef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Who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is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it for? Share the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plan 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with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your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teacher to see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if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can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deliver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it.</a:t>
            </a:r>
            <a:endParaRPr sz="1500">
              <a:latin typeface="Arial MT"/>
              <a:cs typeface="Arial MT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26" name="Title 9"/>
          <p:cNvSpPr txBox="1">
            <a:spLocks/>
          </p:cNvSpPr>
          <p:nvPr/>
        </p:nvSpPr>
        <p:spPr>
          <a:xfrm>
            <a:off x="543559" y="298195"/>
            <a:ext cx="6475730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kern="0"/>
              <a:t>Bronze Award</a:t>
            </a:r>
            <a:endParaRPr lang="en-GB" kern="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8844" y="875317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130604" y="1372126"/>
            <a:ext cx="4551680" cy="829310"/>
          </a:xfrm>
          <a:prstGeom prst="rect">
            <a:avLst/>
          </a:prstGeom>
        </p:spPr>
        <p:txBody>
          <a:bodyPr vert="horz" wrap="square" lIns="0" tIns="130810" rIns="0" bIns="0" rtlCol="0">
            <a:spAutoFit/>
          </a:bodyPr>
          <a:lstStyle/>
          <a:p>
            <a:pPr marL="1428750">
              <a:lnSpc>
                <a:spcPct val="100000"/>
              </a:lnSpc>
              <a:spcBef>
                <a:spcPts val="1030"/>
              </a:spcBef>
            </a:pPr>
            <a:r>
              <a:rPr sz="2000" b="1" dirty="0">
                <a:solidFill>
                  <a:srgbClr val="1C1C1B"/>
                </a:solidFill>
                <a:latin typeface="Arial"/>
                <a:cs typeface="Arial"/>
              </a:rPr>
              <a:t>Task</a:t>
            </a:r>
            <a:r>
              <a:rPr sz="20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C1C1B"/>
                </a:solidFill>
                <a:latin typeface="Arial"/>
                <a:cs typeface="Arial"/>
              </a:rPr>
              <a:t>List</a:t>
            </a:r>
            <a:r>
              <a:rPr sz="2000" b="1" spc="-2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C1C1B"/>
                </a:solidFill>
                <a:latin typeface="Arial"/>
                <a:cs typeface="Arial"/>
              </a:rPr>
              <a:t>–</a:t>
            </a:r>
            <a:r>
              <a:rPr sz="2000" b="1" spc="-2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1C1C1B"/>
                </a:solidFill>
                <a:latin typeface="Arial"/>
                <a:cs typeface="Arial"/>
              </a:rPr>
              <a:t>Have</a:t>
            </a:r>
            <a:r>
              <a:rPr sz="20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1C1C1B"/>
                </a:solidFill>
                <a:latin typeface="Arial"/>
                <a:cs typeface="Arial"/>
              </a:rPr>
              <a:t>I??</a:t>
            </a:r>
            <a:endParaRPr sz="2000">
              <a:latin typeface="Arial"/>
              <a:cs typeface="Arial"/>
            </a:endParaRPr>
          </a:p>
          <a:p>
            <a:pPr marL="240665" indent="-228600">
              <a:lnSpc>
                <a:spcPct val="100000"/>
              </a:lnSpc>
              <a:spcBef>
                <a:spcPts val="1140"/>
              </a:spcBef>
              <a:buSzPct val="120000"/>
              <a:buFont typeface="Wingdings"/>
              <a:buChar char=""/>
              <a:tabLst>
                <a:tab pos="241300" algn="l"/>
              </a:tabLst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Answered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‘Developing your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Leadership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skills’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page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97076" y="5790056"/>
            <a:ext cx="5403215" cy="29799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4320" indent="-229235">
              <a:lnSpc>
                <a:spcPct val="100000"/>
              </a:lnSpc>
              <a:spcBef>
                <a:spcPts val="100"/>
              </a:spcBef>
              <a:buSzPct val="120000"/>
              <a:buFont typeface="Wingdings"/>
              <a:buChar char=""/>
              <a:tabLst>
                <a:tab pos="274955" algn="l"/>
              </a:tabLst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Completed</a:t>
            </a:r>
            <a:r>
              <a:rPr sz="1500" spc="-2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6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the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12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leaders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activities</a:t>
            </a:r>
            <a:endParaRPr sz="1500" dirty="0">
              <a:latin typeface="Arial MT"/>
              <a:cs typeface="Arial MT"/>
            </a:endParaRPr>
          </a:p>
          <a:p>
            <a:pPr marL="274320" indent="-229235">
              <a:lnSpc>
                <a:spcPct val="100000"/>
              </a:lnSpc>
              <a:spcBef>
                <a:spcPts val="155"/>
              </a:spcBef>
              <a:buSzPct val="120000"/>
              <a:buFont typeface="Wingdings"/>
              <a:buChar char=""/>
              <a:tabLst>
                <a:tab pos="274955" algn="l"/>
              </a:tabLst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Planned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 house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team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competition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deliver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at school</a:t>
            </a:r>
            <a:endParaRPr sz="15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1C1C1B"/>
              </a:buClr>
              <a:buFont typeface="Wingdings"/>
              <a:buChar char=""/>
            </a:pPr>
            <a:endParaRPr sz="1750" dirty="0">
              <a:latin typeface="Arial MT"/>
              <a:cs typeface="Arial MT"/>
            </a:endParaRPr>
          </a:p>
          <a:p>
            <a:pPr marL="274320" indent="-229235">
              <a:lnSpc>
                <a:spcPct val="100000"/>
              </a:lnSpc>
              <a:buSzPct val="120000"/>
              <a:buFont typeface="Wingdings"/>
              <a:buChar char=""/>
              <a:tabLst>
                <a:tab pos="274955" algn="l"/>
              </a:tabLst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Send in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my</a:t>
            </a:r>
            <a:r>
              <a:rPr sz="1500" spc="-2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completed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pack,</a:t>
            </a:r>
            <a:r>
              <a:rPr sz="1500" spc="2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with evidence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my</a:t>
            </a:r>
            <a:r>
              <a:rPr sz="1500" spc="-2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PE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teacher</a:t>
            </a:r>
            <a:endParaRPr sz="15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300" dirty="0">
              <a:latin typeface="Arial MT"/>
              <a:cs typeface="Arial MT"/>
            </a:endParaRPr>
          </a:p>
          <a:p>
            <a:pPr marL="83820" marR="116839" algn="ctr">
              <a:lnSpc>
                <a:spcPct val="103099"/>
              </a:lnSpc>
            </a:pP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If</a:t>
            </a:r>
            <a:r>
              <a:rPr sz="1600" spc="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have</a:t>
            </a:r>
            <a:r>
              <a:rPr sz="1600" spc="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any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questions</a:t>
            </a:r>
            <a:r>
              <a:rPr sz="16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then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please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ask</a:t>
            </a:r>
            <a:r>
              <a:rPr sz="16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your</a:t>
            </a:r>
            <a:r>
              <a:rPr sz="16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parents</a:t>
            </a:r>
            <a:r>
              <a:rPr sz="16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to </a:t>
            </a:r>
            <a:r>
              <a:rPr sz="1600" spc="-4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email</a:t>
            </a:r>
            <a:endParaRPr sz="1600" dirty="0">
              <a:latin typeface="Arial MT"/>
              <a:cs typeface="Arial MT"/>
            </a:endParaRPr>
          </a:p>
          <a:p>
            <a:pPr marR="30480" algn="ctr">
              <a:lnSpc>
                <a:spcPct val="100000"/>
              </a:lnSpc>
              <a:spcBef>
                <a:spcPts val="70"/>
              </a:spcBef>
            </a:pPr>
            <a:r>
              <a:rPr lang="en-GB" sz="16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MT"/>
                <a:cs typeface="Arial MT"/>
              </a:rPr>
              <a:t>joela@wes.swecet.org</a:t>
            </a:r>
            <a:endParaRPr sz="1600" dirty="0">
              <a:latin typeface="Arial MT"/>
              <a:cs typeface="Arial MT"/>
            </a:endParaRPr>
          </a:p>
          <a:p>
            <a:pPr marL="12700" marR="42545" algn="ctr">
              <a:lnSpc>
                <a:spcPct val="103499"/>
              </a:lnSpc>
              <a:spcBef>
                <a:spcPts val="800"/>
              </a:spcBef>
            </a:pP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We would love to see how </a:t>
            </a:r>
            <a:r>
              <a:rPr sz="1600" spc="-10" dirty="0">
                <a:solidFill>
                  <a:srgbClr val="1C1C1B"/>
                </a:solidFill>
                <a:latin typeface="Arial MT"/>
                <a:cs typeface="Arial MT"/>
              </a:rPr>
              <a:t>you’re</a:t>
            </a:r>
            <a:r>
              <a:rPr sz="16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getting 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along,</a:t>
            </a:r>
            <a:r>
              <a:rPr sz="16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why</a:t>
            </a:r>
            <a:r>
              <a:rPr sz="16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not get </a:t>
            </a:r>
            <a:r>
              <a:rPr sz="1600" spc="-4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your</a:t>
            </a:r>
            <a:r>
              <a:rPr sz="16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parents</a:t>
            </a:r>
            <a:r>
              <a:rPr sz="16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share</a:t>
            </a:r>
            <a:r>
              <a:rPr sz="16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your</a:t>
            </a:r>
            <a:r>
              <a:rPr sz="16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progress</a:t>
            </a:r>
            <a:r>
              <a:rPr sz="16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through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social</a:t>
            </a:r>
            <a:r>
              <a:rPr sz="16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media. 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rgbClr val="6F2F9F"/>
                </a:solidFill>
                <a:latin typeface="Arial"/>
                <a:cs typeface="Arial"/>
              </a:rPr>
              <a:t>@</a:t>
            </a:r>
            <a:r>
              <a:rPr lang="en-GB" sz="1600" b="1" spc="-5" dirty="0" err="1">
                <a:solidFill>
                  <a:srgbClr val="6F2F9F"/>
                </a:solidFill>
                <a:latin typeface="Arial"/>
                <a:cs typeface="Arial"/>
              </a:rPr>
              <a:t>ThurrockSSP</a:t>
            </a:r>
            <a:r>
              <a:rPr lang="en-GB" sz="1600" b="1" spc="-5" dirty="0">
                <a:solidFill>
                  <a:srgbClr val="6F2F9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is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who 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they</a:t>
            </a:r>
            <a:r>
              <a:rPr sz="16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need</a:t>
            </a:r>
            <a:r>
              <a:rPr sz="1600" spc="-5" dirty="0">
                <a:solidFill>
                  <a:srgbClr val="1C1C1B"/>
                </a:solidFill>
                <a:latin typeface="Arial MT"/>
                <a:cs typeface="Arial MT"/>
              </a:rPr>
              <a:t> to tag</a:t>
            </a:r>
            <a:r>
              <a:rPr sz="16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600" dirty="0">
                <a:solidFill>
                  <a:srgbClr val="1C1C1B"/>
                </a:solidFill>
                <a:latin typeface="Arial MT"/>
                <a:cs typeface="Arial MT"/>
              </a:rPr>
              <a:t>in.</a:t>
            </a:r>
            <a:endParaRPr sz="1600" dirty="0">
              <a:latin typeface="Arial MT"/>
              <a:cs typeface="Arial MT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576072" y="2507233"/>
          <a:ext cx="6405879" cy="32754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3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689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4820">
                <a:tc>
                  <a:txBody>
                    <a:bodyPr/>
                    <a:lstStyle/>
                    <a:p>
                      <a:pPr marL="316865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500" b="1" spc="-10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5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 6</a:t>
                      </a:r>
                      <a:r>
                        <a:rPr sz="1500" b="1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tasks</a:t>
                      </a:r>
                      <a:r>
                        <a:rPr sz="1500" b="1" spc="-10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I </a:t>
                      </a:r>
                      <a:r>
                        <a:rPr sz="15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completed</a:t>
                      </a:r>
                      <a:r>
                        <a:rPr sz="1500" b="1" spc="-3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were: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240665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5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Witness name</a:t>
                      </a:r>
                      <a:r>
                        <a:rPr sz="1500" b="1" spc="-1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500" b="1" spc="-10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signature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34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7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481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3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34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543559" y="298195"/>
            <a:ext cx="6475730" cy="400110"/>
          </a:xfrm>
        </p:spPr>
        <p:txBody>
          <a:bodyPr/>
          <a:lstStyle/>
          <a:p>
            <a:r>
              <a:rPr lang="en-GB" dirty="0"/>
              <a:t>Bronze Award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8844" y="875317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895908" y="1508505"/>
            <a:ext cx="5455285" cy="26473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8430" algn="ctr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Developing</a:t>
            </a:r>
            <a:r>
              <a:rPr sz="1600" b="1" spc="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1C1C1B"/>
                </a:solidFill>
                <a:latin typeface="Arial"/>
                <a:cs typeface="Arial"/>
              </a:rPr>
              <a:t>your</a:t>
            </a:r>
            <a:r>
              <a:rPr sz="1600" b="1" spc="-5" dirty="0">
                <a:solidFill>
                  <a:srgbClr val="1C1C1B"/>
                </a:solidFill>
                <a:latin typeface="Arial"/>
                <a:cs typeface="Arial"/>
              </a:rPr>
              <a:t> leadership skills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skills and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behaviours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that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 a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leader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must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show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are:</a:t>
            </a:r>
            <a:endParaRPr sz="1500">
              <a:latin typeface="Arial MT"/>
              <a:cs typeface="Arial MT"/>
            </a:endParaRPr>
          </a:p>
          <a:p>
            <a:pPr marL="501650" indent="-229235">
              <a:lnSpc>
                <a:spcPct val="100000"/>
              </a:lnSpc>
              <a:spcBef>
                <a:spcPts val="120"/>
              </a:spcBef>
              <a:buFont typeface="Symbol"/>
              <a:buChar char=""/>
              <a:tabLst>
                <a:tab pos="501650" algn="l"/>
                <a:tab pos="502284" algn="l"/>
              </a:tabLst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Communication</a:t>
            </a:r>
            <a:endParaRPr sz="1500">
              <a:latin typeface="Arial MT"/>
              <a:cs typeface="Arial MT"/>
            </a:endParaRPr>
          </a:p>
          <a:p>
            <a:pPr marL="501650" indent="-229235">
              <a:lnSpc>
                <a:spcPct val="100000"/>
              </a:lnSpc>
              <a:spcBef>
                <a:spcPts val="105"/>
              </a:spcBef>
              <a:buFont typeface="Symbol"/>
              <a:buChar char=""/>
              <a:tabLst>
                <a:tab pos="501650" algn="l"/>
                <a:tab pos="502284" algn="l"/>
              </a:tabLst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Self-Belief</a:t>
            </a:r>
            <a:endParaRPr sz="1500">
              <a:latin typeface="Arial MT"/>
              <a:cs typeface="Arial MT"/>
            </a:endParaRPr>
          </a:p>
          <a:p>
            <a:pPr marL="501650" indent="-229235">
              <a:lnSpc>
                <a:spcPct val="100000"/>
              </a:lnSpc>
              <a:spcBef>
                <a:spcPts val="120"/>
              </a:spcBef>
              <a:buFont typeface="Symbol"/>
              <a:buChar char=""/>
              <a:tabLst>
                <a:tab pos="501650" algn="l"/>
                <a:tab pos="502284" algn="l"/>
              </a:tabLst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Team</a:t>
            </a:r>
            <a:r>
              <a:rPr sz="1500" spc="-4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work</a:t>
            </a:r>
            <a:endParaRPr sz="1500">
              <a:latin typeface="Arial MT"/>
              <a:cs typeface="Arial MT"/>
            </a:endParaRPr>
          </a:p>
          <a:p>
            <a:pPr marL="501650" indent="-229235">
              <a:lnSpc>
                <a:spcPct val="100000"/>
              </a:lnSpc>
              <a:spcBef>
                <a:spcPts val="110"/>
              </a:spcBef>
              <a:buFont typeface="Symbol"/>
              <a:buChar char=""/>
              <a:tabLst>
                <a:tab pos="501650" algn="l"/>
                <a:tab pos="502284" algn="l"/>
              </a:tabLst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Self-Management</a:t>
            </a:r>
            <a:endParaRPr sz="1500">
              <a:latin typeface="Arial MT"/>
              <a:cs typeface="Arial MT"/>
            </a:endParaRPr>
          </a:p>
          <a:p>
            <a:pPr marL="501650" indent="-229235">
              <a:lnSpc>
                <a:spcPct val="100000"/>
              </a:lnSpc>
              <a:spcBef>
                <a:spcPts val="120"/>
              </a:spcBef>
              <a:buFont typeface="Symbol"/>
              <a:buChar char=""/>
              <a:tabLst>
                <a:tab pos="501650" algn="l"/>
                <a:tab pos="502284" algn="l"/>
              </a:tabLst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Problem</a:t>
            </a:r>
            <a:r>
              <a:rPr sz="1500" spc="-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solving</a:t>
            </a:r>
            <a:endParaRPr sz="15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550">
              <a:latin typeface="Arial MT"/>
              <a:cs typeface="Arial MT"/>
            </a:endParaRPr>
          </a:p>
          <a:p>
            <a:pPr marL="50800" marR="5080" indent="-6350">
              <a:lnSpc>
                <a:spcPct val="100699"/>
              </a:lnSpc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Which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of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these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skills do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think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have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to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use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most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often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as </a:t>
            </a:r>
            <a:r>
              <a:rPr sz="1500" spc="-4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 leader?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46708" y="4158106"/>
            <a:ext cx="5519420" cy="756285"/>
          </a:xfrm>
          <a:custGeom>
            <a:avLst/>
            <a:gdLst/>
            <a:ahLst/>
            <a:cxnLst/>
            <a:rect l="l" t="t" r="r" b="b"/>
            <a:pathLst>
              <a:path w="5519420" h="756285">
                <a:moveTo>
                  <a:pt x="5513197" y="0"/>
                </a:moveTo>
                <a:lnTo>
                  <a:pt x="6096" y="0"/>
                </a:lnTo>
                <a:lnTo>
                  <a:pt x="0" y="0"/>
                </a:lnTo>
                <a:lnTo>
                  <a:pt x="0" y="6096"/>
                </a:lnTo>
                <a:lnTo>
                  <a:pt x="0" y="749808"/>
                </a:lnTo>
                <a:lnTo>
                  <a:pt x="0" y="755904"/>
                </a:lnTo>
                <a:lnTo>
                  <a:pt x="6096" y="755904"/>
                </a:lnTo>
                <a:lnTo>
                  <a:pt x="5513197" y="755904"/>
                </a:lnTo>
                <a:lnTo>
                  <a:pt x="5513197" y="749808"/>
                </a:lnTo>
                <a:lnTo>
                  <a:pt x="6096" y="749808"/>
                </a:lnTo>
                <a:lnTo>
                  <a:pt x="6096" y="6096"/>
                </a:lnTo>
                <a:lnTo>
                  <a:pt x="5513197" y="6096"/>
                </a:lnTo>
                <a:lnTo>
                  <a:pt x="5513197" y="0"/>
                </a:lnTo>
                <a:close/>
              </a:path>
              <a:path w="5519420" h="756285">
                <a:moveTo>
                  <a:pt x="5519369" y="0"/>
                </a:moveTo>
                <a:lnTo>
                  <a:pt x="5513273" y="0"/>
                </a:lnTo>
                <a:lnTo>
                  <a:pt x="5513273" y="6096"/>
                </a:lnTo>
                <a:lnTo>
                  <a:pt x="5513273" y="749808"/>
                </a:lnTo>
                <a:lnTo>
                  <a:pt x="5513273" y="755904"/>
                </a:lnTo>
                <a:lnTo>
                  <a:pt x="5519369" y="755904"/>
                </a:lnTo>
                <a:lnTo>
                  <a:pt x="5519369" y="749808"/>
                </a:lnTo>
                <a:lnTo>
                  <a:pt x="5519369" y="6096"/>
                </a:lnTo>
                <a:lnTo>
                  <a:pt x="551936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27912" y="5120766"/>
            <a:ext cx="471424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Which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of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the list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above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do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think are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your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strengths?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911656" y="5377306"/>
            <a:ext cx="5570220" cy="706120"/>
          </a:xfrm>
          <a:custGeom>
            <a:avLst/>
            <a:gdLst/>
            <a:ahLst/>
            <a:cxnLst/>
            <a:rect l="l" t="t" r="r" b="b"/>
            <a:pathLst>
              <a:path w="5570220" h="706120">
                <a:moveTo>
                  <a:pt x="5563489" y="0"/>
                </a:moveTo>
                <a:lnTo>
                  <a:pt x="6096" y="0"/>
                </a:lnTo>
                <a:lnTo>
                  <a:pt x="0" y="0"/>
                </a:lnTo>
                <a:lnTo>
                  <a:pt x="0" y="6045"/>
                </a:lnTo>
                <a:lnTo>
                  <a:pt x="0" y="699770"/>
                </a:lnTo>
                <a:lnTo>
                  <a:pt x="0" y="705866"/>
                </a:lnTo>
                <a:lnTo>
                  <a:pt x="6096" y="705866"/>
                </a:lnTo>
                <a:lnTo>
                  <a:pt x="5563489" y="705866"/>
                </a:lnTo>
                <a:lnTo>
                  <a:pt x="5563489" y="699770"/>
                </a:lnTo>
                <a:lnTo>
                  <a:pt x="6096" y="699770"/>
                </a:lnTo>
                <a:lnTo>
                  <a:pt x="6096" y="6096"/>
                </a:lnTo>
                <a:lnTo>
                  <a:pt x="5563489" y="6096"/>
                </a:lnTo>
                <a:lnTo>
                  <a:pt x="5563489" y="0"/>
                </a:lnTo>
                <a:close/>
              </a:path>
              <a:path w="5570220" h="706120">
                <a:moveTo>
                  <a:pt x="5569648" y="0"/>
                </a:moveTo>
                <a:lnTo>
                  <a:pt x="5563565" y="0"/>
                </a:lnTo>
                <a:lnTo>
                  <a:pt x="5563565" y="6045"/>
                </a:lnTo>
                <a:lnTo>
                  <a:pt x="5563565" y="699770"/>
                </a:lnTo>
                <a:lnTo>
                  <a:pt x="5563565" y="705866"/>
                </a:lnTo>
                <a:lnTo>
                  <a:pt x="5569648" y="705866"/>
                </a:lnTo>
                <a:lnTo>
                  <a:pt x="5569648" y="699770"/>
                </a:lnTo>
                <a:lnTo>
                  <a:pt x="5569648" y="6096"/>
                </a:lnTo>
                <a:lnTo>
                  <a:pt x="55696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27912" y="6289928"/>
            <a:ext cx="4914265" cy="48450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8415" marR="5080" indent="-6350">
              <a:lnSpc>
                <a:spcPct val="100699"/>
              </a:lnSpc>
              <a:spcBef>
                <a:spcPts val="85"/>
              </a:spcBef>
            </a:pPr>
            <a:r>
              <a:rPr lang="en-GB" sz="1500" spc="-5" dirty="0">
                <a:solidFill>
                  <a:srgbClr val="1C1C1B"/>
                </a:solidFill>
                <a:latin typeface="Arial MT"/>
                <a:cs typeface="Arial MT"/>
              </a:rPr>
              <a:t>Can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give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an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example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when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have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used one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the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above?</a:t>
            </a:r>
            <a:endParaRPr sz="1500" dirty="0">
              <a:latin typeface="Arial MT"/>
              <a:cs typeface="Arial M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946708" y="6776592"/>
            <a:ext cx="5701030" cy="1699895"/>
          </a:xfrm>
          <a:custGeom>
            <a:avLst/>
            <a:gdLst/>
            <a:ahLst/>
            <a:cxnLst/>
            <a:rect l="l" t="t" r="r" b="b"/>
            <a:pathLst>
              <a:path w="5701030" h="1699895">
                <a:moveTo>
                  <a:pt x="6096" y="6223"/>
                </a:moveTo>
                <a:lnTo>
                  <a:pt x="0" y="6223"/>
                </a:lnTo>
                <a:lnTo>
                  <a:pt x="0" y="1693545"/>
                </a:lnTo>
                <a:lnTo>
                  <a:pt x="6096" y="1693545"/>
                </a:lnTo>
                <a:lnTo>
                  <a:pt x="6096" y="6223"/>
                </a:lnTo>
                <a:close/>
              </a:path>
              <a:path w="5701030" h="1699895">
                <a:moveTo>
                  <a:pt x="5694540" y="1693557"/>
                </a:moveTo>
                <a:lnTo>
                  <a:pt x="6096" y="1693557"/>
                </a:lnTo>
                <a:lnTo>
                  <a:pt x="0" y="1693557"/>
                </a:lnTo>
                <a:lnTo>
                  <a:pt x="0" y="1699641"/>
                </a:lnTo>
                <a:lnTo>
                  <a:pt x="6096" y="1699641"/>
                </a:lnTo>
                <a:lnTo>
                  <a:pt x="5694540" y="1699641"/>
                </a:lnTo>
                <a:lnTo>
                  <a:pt x="5694540" y="1693557"/>
                </a:lnTo>
                <a:close/>
              </a:path>
              <a:path w="5701030" h="1699895">
                <a:moveTo>
                  <a:pt x="5694540" y="0"/>
                </a:moveTo>
                <a:lnTo>
                  <a:pt x="6096" y="0"/>
                </a:lnTo>
                <a:lnTo>
                  <a:pt x="0" y="0"/>
                </a:lnTo>
                <a:lnTo>
                  <a:pt x="0" y="6096"/>
                </a:lnTo>
                <a:lnTo>
                  <a:pt x="6096" y="6096"/>
                </a:lnTo>
                <a:lnTo>
                  <a:pt x="5694540" y="6096"/>
                </a:lnTo>
                <a:lnTo>
                  <a:pt x="5694540" y="0"/>
                </a:lnTo>
                <a:close/>
              </a:path>
              <a:path w="5701030" h="1699895">
                <a:moveTo>
                  <a:pt x="5700725" y="1693557"/>
                </a:moveTo>
                <a:lnTo>
                  <a:pt x="5694629" y="1693557"/>
                </a:lnTo>
                <a:lnTo>
                  <a:pt x="5694629" y="1699641"/>
                </a:lnTo>
                <a:lnTo>
                  <a:pt x="5700725" y="1699641"/>
                </a:lnTo>
                <a:lnTo>
                  <a:pt x="5700725" y="1693557"/>
                </a:lnTo>
                <a:close/>
              </a:path>
              <a:path w="5701030" h="1699895">
                <a:moveTo>
                  <a:pt x="5700725" y="6223"/>
                </a:moveTo>
                <a:lnTo>
                  <a:pt x="5694629" y="6223"/>
                </a:lnTo>
                <a:lnTo>
                  <a:pt x="5694629" y="1693545"/>
                </a:lnTo>
                <a:lnTo>
                  <a:pt x="5700725" y="1693545"/>
                </a:lnTo>
                <a:lnTo>
                  <a:pt x="5700725" y="6223"/>
                </a:lnTo>
                <a:close/>
              </a:path>
              <a:path w="5701030" h="1699895">
                <a:moveTo>
                  <a:pt x="5700725" y="0"/>
                </a:moveTo>
                <a:lnTo>
                  <a:pt x="5694629" y="0"/>
                </a:lnTo>
                <a:lnTo>
                  <a:pt x="5694629" y="6096"/>
                </a:lnTo>
                <a:lnTo>
                  <a:pt x="5700725" y="6096"/>
                </a:lnTo>
                <a:lnTo>
                  <a:pt x="570072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543559" y="298195"/>
            <a:ext cx="6475730" cy="400110"/>
          </a:xfrm>
        </p:spPr>
        <p:txBody>
          <a:bodyPr/>
          <a:lstStyle/>
          <a:p>
            <a:r>
              <a:rPr lang="en-GB" dirty="0"/>
              <a:t>Bronze Award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8844" y="875317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622808" y="1465833"/>
            <a:ext cx="6032500" cy="426212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498600" marR="5080" indent="-1347470">
              <a:lnSpc>
                <a:spcPct val="100600"/>
              </a:lnSpc>
              <a:spcBef>
                <a:spcPts val="85"/>
              </a:spcBef>
            </a:pPr>
            <a:r>
              <a:rPr sz="1800" b="1" dirty="0">
                <a:latin typeface="Arial"/>
                <a:cs typeface="Arial"/>
              </a:rPr>
              <a:t>For </a:t>
            </a:r>
            <a:r>
              <a:rPr sz="1800" b="1" spc="-5" dirty="0">
                <a:latin typeface="Arial"/>
                <a:cs typeface="Arial"/>
              </a:rPr>
              <a:t>every activity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or </a:t>
            </a:r>
            <a:r>
              <a:rPr sz="1800" b="1" spc="-5" dirty="0">
                <a:latin typeface="Arial"/>
                <a:cs typeface="Arial"/>
              </a:rPr>
              <a:t>event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to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take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place</a:t>
            </a:r>
            <a:r>
              <a:rPr sz="1800" b="1" dirty="0">
                <a:latin typeface="Arial"/>
                <a:cs typeface="Arial"/>
              </a:rPr>
              <a:t> and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be </a:t>
            </a:r>
            <a:r>
              <a:rPr sz="1800" b="1" spc="-5" dirty="0">
                <a:latin typeface="Arial"/>
                <a:cs typeface="Arial"/>
              </a:rPr>
              <a:t>safe,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it </a:t>
            </a:r>
            <a:r>
              <a:rPr sz="1800" b="1" spc="-484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must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give everyone ‘SMILES’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635"/>
              </a:spcBef>
            </a:pPr>
            <a:r>
              <a:rPr sz="1600" b="1" spc="-5" dirty="0">
                <a:latin typeface="Arial"/>
                <a:cs typeface="Arial"/>
              </a:rPr>
              <a:t>Safe</a:t>
            </a:r>
            <a:endParaRPr sz="1600">
              <a:latin typeface="Arial"/>
              <a:cs typeface="Arial"/>
            </a:endParaRPr>
          </a:p>
          <a:p>
            <a:pPr marL="706120" indent="-229235">
              <a:lnSpc>
                <a:spcPct val="100000"/>
              </a:lnSpc>
              <a:spcBef>
                <a:spcPts val="55"/>
              </a:spcBef>
              <a:buChar char="-"/>
              <a:tabLst>
                <a:tab pos="706120" algn="l"/>
                <a:tab pos="706755" algn="l"/>
              </a:tabLst>
            </a:pPr>
            <a:r>
              <a:rPr sz="1400" spc="-5" dirty="0">
                <a:latin typeface="Arial MT"/>
                <a:cs typeface="Arial MT"/>
              </a:rPr>
              <a:t>Do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the</a:t>
            </a:r>
            <a:r>
              <a:rPr sz="1400" spc="-5" dirty="0">
                <a:latin typeface="Arial MT"/>
                <a:cs typeface="Arial MT"/>
              </a:rPr>
              <a:t> participants </a:t>
            </a:r>
            <a:r>
              <a:rPr sz="1400" dirty="0">
                <a:latin typeface="Arial MT"/>
                <a:cs typeface="Arial MT"/>
              </a:rPr>
              <a:t>feel</a:t>
            </a:r>
            <a:r>
              <a:rPr sz="1400" spc="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physical </a:t>
            </a:r>
            <a:r>
              <a:rPr sz="1400" dirty="0">
                <a:latin typeface="Arial MT"/>
                <a:cs typeface="Arial MT"/>
              </a:rPr>
              <a:t>and</a:t>
            </a:r>
            <a:r>
              <a:rPr sz="1400" spc="-5" dirty="0">
                <a:latin typeface="Arial MT"/>
                <a:cs typeface="Arial MT"/>
              </a:rPr>
              <a:t> emotionally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safe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-"/>
            </a:pPr>
            <a:endParaRPr sz="1450">
              <a:latin typeface="Arial MT"/>
              <a:cs typeface="Arial MT"/>
            </a:endParaRPr>
          </a:p>
          <a:p>
            <a:pPr marL="4445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Maximum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participation</a:t>
            </a:r>
            <a:endParaRPr sz="1600">
              <a:latin typeface="Arial"/>
              <a:cs typeface="Arial"/>
            </a:endParaRPr>
          </a:p>
          <a:p>
            <a:pPr marL="706120" indent="-229235">
              <a:lnSpc>
                <a:spcPct val="100000"/>
              </a:lnSpc>
              <a:spcBef>
                <a:spcPts val="45"/>
              </a:spcBef>
              <a:buChar char="-"/>
              <a:tabLst>
                <a:tab pos="706120" algn="l"/>
                <a:tab pos="706755" algn="l"/>
              </a:tabLst>
            </a:pPr>
            <a:r>
              <a:rPr sz="1400" spc="-5" dirty="0">
                <a:latin typeface="Arial MT"/>
                <a:cs typeface="Arial MT"/>
              </a:rPr>
              <a:t>Participants</a:t>
            </a:r>
            <a:r>
              <a:rPr sz="1400" dirty="0">
                <a:latin typeface="Arial MT"/>
                <a:cs typeface="Arial MT"/>
              </a:rPr>
              <a:t> are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fully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involved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in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all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of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the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activities</a:t>
            </a:r>
            <a:r>
              <a:rPr sz="1400" dirty="0">
                <a:latin typeface="Arial MT"/>
                <a:cs typeface="Arial MT"/>
              </a:rPr>
              <a:t> all</a:t>
            </a:r>
            <a:r>
              <a:rPr sz="1400" spc="-5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of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the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time.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50">
              <a:latin typeface="Arial MT"/>
              <a:cs typeface="Arial MT"/>
            </a:endParaRPr>
          </a:p>
          <a:p>
            <a:pPr marL="4445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Inclusive</a:t>
            </a:r>
            <a:endParaRPr sz="1600">
              <a:latin typeface="Arial"/>
              <a:cs typeface="Arial"/>
            </a:endParaRPr>
          </a:p>
          <a:p>
            <a:pPr marL="588645" indent="-110489">
              <a:lnSpc>
                <a:spcPct val="100000"/>
              </a:lnSpc>
              <a:spcBef>
                <a:spcPts val="60"/>
              </a:spcBef>
              <a:buFont typeface="Arial"/>
              <a:buChar char="-"/>
              <a:tabLst>
                <a:tab pos="589280" algn="l"/>
              </a:tabLst>
            </a:pPr>
            <a:r>
              <a:rPr sz="1400" spc="-5" dirty="0">
                <a:latin typeface="Arial MT"/>
                <a:cs typeface="Arial MT"/>
              </a:rPr>
              <a:t>Activities are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designed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to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suit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all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participants’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needs and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abilities.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-"/>
            </a:pPr>
            <a:endParaRPr sz="145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Learning</a:t>
            </a:r>
            <a:endParaRPr sz="1600">
              <a:latin typeface="Arial"/>
              <a:cs typeface="Arial"/>
            </a:endParaRPr>
          </a:p>
          <a:p>
            <a:pPr marL="636270" indent="-110489">
              <a:lnSpc>
                <a:spcPct val="100000"/>
              </a:lnSpc>
              <a:spcBef>
                <a:spcPts val="45"/>
              </a:spcBef>
              <a:buFont typeface="Arial"/>
              <a:buChar char="-"/>
              <a:tabLst>
                <a:tab pos="636905" algn="l"/>
              </a:tabLst>
            </a:pPr>
            <a:r>
              <a:rPr sz="1400" spc="-5" dirty="0">
                <a:latin typeface="Arial MT"/>
                <a:cs typeface="Arial MT"/>
              </a:rPr>
              <a:t>Participants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develop</a:t>
            </a:r>
            <a:r>
              <a:rPr sz="1400" dirty="0">
                <a:latin typeface="Arial MT"/>
                <a:cs typeface="Arial MT"/>
              </a:rPr>
              <a:t> new</a:t>
            </a:r>
            <a:r>
              <a:rPr sz="1400" spc="-5" dirty="0">
                <a:latin typeface="Arial MT"/>
                <a:cs typeface="Arial MT"/>
              </a:rPr>
              <a:t> skills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or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knowledge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45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b="1" spc="-5" dirty="0">
                <a:latin typeface="Arial"/>
                <a:cs typeface="Arial"/>
              </a:rPr>
              <a:t>Enjoyment</a:t>
            </a:r>
            <a:endParaRPr sz="1600">
              <a:latin typeface="Arial"/>
              <a:cs typeface="Arial"/>
            </a:endParaRPr>
          </a:p>
          <a:p>
            <a:pPr marL="477520">
              <a:lnSpc>
                <a:spcPct val="100000"/>
              </a:lnSpc>
              <a:spcBef>
                <a:spcPts val="55"/>
              </a:spcBef>
              <a:tabLst>
                <a:tab pos="706120" algn="l"/>
              </a:tabLst>
            </a:pPr>
            <a:r>
              <a:rPr sz="1400" dirty="0">
                <a:latin typeface="Arial MT"/>
                <a:cs typeface="Arial MT"/>
              </a:rPr>
              <a:t>-	</a:t>
            </a:r>
            <a:r>
              <a:rPr sz="1400" spc="-5" dirty="0">
                <a:latin typeface="Arial MT"/>
                <a:cs typeface="Arial MT"/>
              </a:rPr>
              <a:t>Participants’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interests and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motivation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are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catered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for.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5272" y="5968364"/>
            <a:ext cx="1312545" cy="149479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065" marR="5080" indent="-3175" algn="ctr">
              <a:lnSpc>
                <a:spcPct val="100600"/>
              </a:lnSpc>
              <a:spcBef>
                <a:spcPts val="80"/>
              </a:spcBef>
            </a:pPr>
            <a:r>
              <a:rPr sz="2400" spc="-5" dirty="0">
                <a:solidFill>
                  <a:srgbClr val="1C1C1B"/>
                </a:solidFill>
                <a:latin typeface="Arial MT"/>
                <a:cs typeface="Arial MT"/>
              </a:rPr>
              <a:t>Does the </a:t>
            </a:r>
            <a:r>
              <a:rPr sz="2400" spc="-65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B"/>
                </a:solidFill>
                <a:latin typeface="Arial MT"/>
                <a:cs typeface="Arial MT"/>
              </a:rPr>
              <a:t>activity </a:t>
            </a:r>
            <a:r>
              <a:rPr sz="24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1C1C1B"/>
                </a:solidFill>
                <a:latin typeface="Arial MT"/>
                <a:cs typeface="Arial MT"/>
              </a:rPr>
              <a:t>achieve </a:t>
            </a:r>
            <a:r>
              <a:rPr sz="2400" dirty="0">
                <a:solidFill>
                  <a:srgbClr val="1C1C1B"/>
                </a:solidFill>
                <a:latin typeface="Arial MT"/>
                <a:cs typeface="Arial MT"/>
              </a:rPr>
              <a:t> SMILE</a:t>
            </a:r>
            <a:r>
              <a:rPr sz="2400" spc="-10" dirty="0">
                <a:solidFill>
                  <a:srgbClr val="1C1C1B"/>
                </a:solidFill>
                <a:latin typeface="Arial MT"/>
                <a:cs typeface="Arial MT"/>
              </a:rPr>
              <a:t>S</a:t>
            </a:r>
            <a:r>
              <a:rPr sz="2400" spc="-5" dirty="0">
                <a:solidFill>
                  <a:srgbClr val="1C1C1B"/>
                </a:solidFill>
                <a:latin typeface="Arial MT"/>
                <a:cs typeface="Arial MT"/>
              </a:rPr>
              <a:t>?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21279" y="6262496"/>
            <a:ext cx="820419" cy="762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1C1C1B"/>
                </a:solidFill>
                <a:latin typeface="Arial MT"/>
                <a:cs typeface="Arial MT"/>
              </a:rPr>
              <a:t>STEP</a:t>
            </a:r>
            <a:endParaRPr sz="240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  <a:spcBef>
                <a:spcPts val="35"/>
              </a:spcBef>
            </a:pPr>
            <a:r>
              <a:rPr sz="2400" dirty="0">
                <a:solidFill>
                  <a:srgbClr val="1C1C1B"/>
                </a:solidFill>
                <a:latin typeface="Arial MT"/>
                <a:cs typeface="Arial MT"/>
              </a:rPr>
              <a:t>In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03901" y="6065900"/>
            <a:ext cx="1092200" cy="112776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-4445" algn="ctr">
              <a:lnSpc>
                <a:spcPct val="100600"/>
              </a:lnSpc>
              <a:spcBef>
                <a:spcPts val="80"/>
              </a:spcBef>
            </a:pPr>
            <a:r>
              <a:rPr sz="2400" spc="-5" dirty="0">
                <a:solidFill>
                  <a:srgbClr val="1C1C1B"/>
                </a:solidFill>
                <a:latin typeface="Arial MT"/>
                <a:cs typeface="Arial MT"/>
              </a:rPr>
              <a:t>Make </a:t>
            </a:r>
            <a:r>
              <a:rPr sz="24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1C1C1B"/>
                </a:solidFill>
                <a:latin typeface="Arial MT"/>
                <a:cs typeface="Arial MT"/>
              </a:rPr>
              <a:t>the </a:t>
            </a:r>
            <a:r>
              <a:rPr sz="24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1C1C1B"/>
                </a:solidFill>
                <a:latin typeface="Arial MT"/>
                <a:cs typeface="Arial MT"/>
              </a:rPr>
              <a:t>C</a:t>
            </a:r>
            <a:r>
              <a:rPr sz="2400" spc="-15" dirty="0">
                <a:solidFill>
                  <a:srgbClr val="1C1C1B"/>
                </a:solidFill>
                <a:latin typeface="Arial MT"/>
                <a:cs typeface="Arial MT"/>
              </a:rPr>
              <a:t>h</a:t>
            </a:r>
            <a:r>
              <a:rPr sz="2400" spc="-5" dirty="0">
                <a:solidFill>
                  <a:srgbClr val="1C1C1B"/>
                </a:solidFill>
                <a:latin typeface="Arial MT"/>
                <a:cs typeface="Arial MT"/>
              </a:rPr>
              <a:t>ange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46375" y="7788020"/>
            <a:ext cx="18040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1C1C1B"/>
                </a:solidFill>
                <a:latin typeface="Arial MT"/>
                <a:cs typeface="Arial MT"/>
              </a:rPr>
              <a:t>Try</a:t>
            </a:r>
            <a:r>
              <a:rPr sz="3600" spc="-4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3600" dirty="0">
                <a:solidFill>
                  <a:srgbClr val="1C1C1B"/>
                </a:solidFill>
                <a:latin typeface="Arial MT"/>
                <a:cs typeface="Arial MT"/>
              </a:rPr>
              <a:t>it</a:t>
            </a:r>
            <a:r>
              <a:rPr sz="3600" spc="-6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3600" dirty="0">
                <a:solidFill>
                  <a:srgbClr val="1C1C1B"/>
                </a:solidFill>
                <a:latin typeface="Arial MT"/>
                <a:cs typeface="Arial MT"/>
              </a:rPr>
              <a:t>out</a:t>
            </a:r>
            <a:endParaRPr sz="36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995804" y="6307327"/>
            <a:ext cx="869950" cy="712470"/>
            <a:chOff x="1995804" y="6307327"/>
            <a:chExt cx="869950" cy="712470"/>
          </a:xfrm>
        </p:grpSpPr>
        <p:sp>
          <p:nvSpPr>
            <p:cNvPr id="13" name="object 13"/>
            <p:cNvSpPr/>
            <p:nvPr/>
          </p:nvSpPr>
          <p:spPr>
            <a:xfrm>
              <a:off x="2002154" y="6313677"/>
              <a:ext cx="857250" cy="699770"/>
            </a:xfrm>
            <a:custGeom>
              <a:avLst/>
              <a:gdLst/>
              <a:ahLst/>
              <a:cxnLst/>
              <a:rect l="l" t="t" r="r" b="b"/>
              <a:pathLst>
                <a:path w="857250" h="699770">
                  <a:moveTo>
                    <a:pt x="513333" y="0"/>
                  </a:moveTo>
                  <a:lnTo>
                    <a:pt x="513333" y="175005"/>
                  </a:lnTo>
                  <a:lnTo>
                    <a:pt x="0" y="175005"/>
                  </a:lnTo>
                  <a:lnTo>
                    <a:pt x="171957" y="349884"/>
                  </a:lnTo>
                  <a:lnTo>
                    <a:pt x="0" y="524890"/>
                  </a:lnTo>
                  <a:lnTo>
                    <a:pt x="513333" y="524890"/>
                  </a:lnTo>
                  <a:lnTo>
                    <a:pt x="513333" y="699769"/>
                  </a:lnTo>
                  <a:lnTo>
                    <a:pt x="857250" y="349884"/>
                  </a:lnTo>
                  <a:lnTo>
                    <a:pt x="51333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002154" y="6313677"/>
              <a:ext cx="857250" cy="699770"/>
            </a:xfrm>
            <a:custGeom>
              <a:avLst/>
              <a:gdLst/>
              <a:ahLst/>
              <a:cxnLst/>
              <a:rect l="l" t="t" r="r" b="b"/>
              <a:pathLst>
                <a:path w="857250" h="699770">
                  <a:moveTo>
                    <a:pt x="0" y="175005"/>
                  </a:moveTo>
                  <a:lnTo>
                    <a:pt x="513333" y="175005"/>
                  </a:lnTo>
                  <a:lnTo>
                    <a:pt x="513333" y="0"/>
                  </a:lnTo>
                  <a:lnTo>
                    <a:pt x="857250" y="349884"/>
                  </a:lnTo>
                  <a:lnTo>
                    <a:pt x="513333" y="699769"/>
                  </a:lnTo>
                  <a:lnTo>
                    <a:pt x="513333" y="524890"/>
                  </a:lnTo>
                  <a:lnTo>
                    <a:pt x="0" y="524890"/>
                  </a:lnTo>
                  <a:lnTo>
                    <a:pt x="171957" y="349884"/>
                  </a:lnTo>
                  <a:lnTo>
                    <a:pt x="0" y="175005"/>
                  </a:lnTo>
                  <a:close/>
                </a:path>
              </a:pathLst>
            </a:custGeom>
            <a:ln w="126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4184015" y="6292722"/>
            <a:ext cx="850900" cy="658495"/>
            <a:chOff x="4184015" y="6292722"/>
            <a:chExt cx="850900" cy="658495"/>
          </a:xfrm>
        </p:grpSpPr>
        <p:sp>
          <p:nvSpPr>
            <p:cNvPr id="16" name="object 16"/>
            <p:cNvSpPr/>
            <p:nvPr/>
          </p:nvSpPr>
          <p:spPr>
            <a:xfrm>
              <a:off x="4190365" y="6299072"/>
              <a:ext cx="838200" cy="645795"/>
            </a:xfrm>
            <a:custGeom>
              <a:avLst/>
              <a:gdLst/>
              <a:ahLst/>
              <a:cxnLst/>
              <a:rect l="l" t="t" r="r" b="b"/>
              <a:pathLst>
                <a:path w="838200" h="645795">
                  <a:moveTo>
                    <a:pt x="515238" y="0"/>
                  </a:moveTo>
                  <a:lnTo>
                    <a:pt x="515238" y="161416"/>
                  </a:lnTo>
                  <a:lnTo>
                    <a:pt x="0" y="161416"/>
                  </a:lnTo>
                  <a:lnTo>
                    <a:pt x="161417" y="322961"/>
                  </a:lnTo>
                  <a:lnTo>
                    <a:pt x="0" y="484377"/>
                  </a:lnTo>
                  <a:lnTo>
                    <a:pt x="515238" y="484377"/>
                  </a:lnTo>
                  <a:lnTo>
                    <a:pt x="515238" y="645795"/>
                  </a:lnTo>
                  <a:lnTo>
                    <a:pt x="838200" y="322961"/>
                  </a:lnTo>
                  <a:lnTo>
                    <a:pt x="51523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190365" y="6299072"/>
              <a:ext cx="838200" cy="645795"/>
            </a:xfrm>
            <a:custGeom>
              <a:avLst/>
              <a:gdLst/>
              <a:ahLst/>
              <a:cxnLst/>
              <a:rect l="l" t="t" r="r" b="b"/>
              <a:pathLst>
                <a:path w="838200" h="645795">
                  <a:moveTo>
                    <a:pt x="0" y="161416"/>
                  </a:moveTo>
                  <a:lnTo>
                    <a:pt x="515238" y="161416"/>
                  </a:lnTo>
                  <a:lnTo>
                    <a:pt x="515238" y="0"/>
                  </a:lnTo>
                  <a:lnTo>
                    <a:pt x="838200" y="322961"/>
                  </a:lnTo>
                  <a:lnTo>
                    <a:pt x="515238" y="645795"/>
                  </a:lnTo>
                  <a:lnTo>
                    <a:pt x="515238" y="484377"/>
                  </a:lnTo>
                  <a:lnTo>
                    <a:pt x="0" y="484377"/>
                  </a:lnTo>
                  <a:lnTo>
                    <a:pt x="161417" y="322961"/>
                  </a:lnTo>
                  <a:lnTo>
                    <a:pt x="0" y="161416"/>
                  </a:lnTo>
                  <a:close/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4863972" y="7241920"/>
            <a:ext cx="733425" cy="709295"/>
            <a:chOff x="4863972" y="7241920"/>
            <a:chExt cx="733425" cy="709295"/>
          </a:xfrm>
        </p:grpSpPr>
        <p:sp>
          <p:nvSpPr>
            <p:cNvPr id="19" name="object 19"/>
            <p:cNvSpPr/>
            <p:nvPr/>
          </p:nvSpPr>
          <p:spPr>
            <a:xfrm>
              <a:off x="4870322" y="7248270"/>
              <a:ext cx="720725" cy="696595"/>
            </a:xfrm>
            <a:custGeom>
              <a:avLst/>
              <a:gdLst/>
              <a:ahLst/>
              <a:cxnLst/>
              <a:rect l="l" t="t" r="r" b="b"/>
              <a:pathLst>
                <a:path w="720725" h="696595">
                  <a:moveTo>
                    <a:pt x="524255" y="0"/>
                  </a:moveTo>
                  <a:lnTo>
                    <a:pt x="115315" y="376174"/>
                  </a:lnTo>
                  <a:lnTo>
                    <a:pt x="17144" y="269367"/>
                  </a:lnTo>
                  <a:lnTo>
                    <a:pt x="0" y="679450"/>
                  </a:lnTo>
                  <a:lnTo>
                    <a:pt x="410082" y="696595"/>
                  </a:lnTo>
                  <a:lnTo>
                    <a:pt x="311785" y="589788"/>
                  </a:lnTo>
                  <a:lnTo>
                    <a:pt x="720725" y="213614"/>
                  </a:lnTo>
                  <a:lnTo>
                    <a:pt x="515747" y="205105"/>
                  </a:lnTo>
                  <a:lnTo>
                    <a:pt x="52425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870322" y="7248270"/>
              <a:ext cx="720725" cy="696595"/>
            </a:xfrm>
            <a:custGeom>
              <a:avLst/>
              <a:gdLst/>
              <a:ahLst/>
              <a:cxnLst/>
              <a:rect l="l" t="t" r="r" b="b"/>
              <a:pathLst>
                <a:path w="720725" h="696595">
                  <a:moveTo>
                    <a:pt x="720725" y="213614"/>
                  </a:moveTo>
                  <a:lnTo>
                    <a:pt x="311785" y="589788"/>
                  </a:lnTo>
                  <a:lnTo>
                    <a:pt x="410082" y="696595"/>
                  </a:lnTo>
                  <a:lnTo>
                    <a:pt x="0" y="679450"/>
                  </a:lnTo>
                  <a:lnTo>
                    <a:pt x="17144" y="269367"/>
                  </a:lnTo>
                  <a:lnTo>
                    <a:pt x="115315" y="376174"/>
                  </a:lnTo>
                  <a:lnTo>
                    <a:pt x="524255" y="0"/>
                  </a:lnTo>
                  <a:lnTo>
                    <a:pt x="515747" y="205105"/>
                  </a:lnTo>
                  <a:lnTo>
                    <a:pt x="720725" y="213614"/>
                  </a:lnTo>
                  <a:close/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23" name="Title 9"/>
          <p:cNvSpPr txBox="1">
            <a:spLocks/>
          </p:cNvSpPr>
          <p:nvPr/>
        </p:nvSpPr>
        <p:spPr>
          <a:xfrm>
            <a:off x="543559" y="298195"/>
            <a:ext cx="6475730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kern="0" dirty="0"/>
              <a:t>Bronze Award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135254"/>
            <a:ext cx="7560945" cy="10557510"/>
            <a:chOff x="0" y="135254"/>
            <a:chExt cx="7560945" cy="1055751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2095" y="135254"/>
              <a:ext cx="1969770" cy="94551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5" y="8753169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1109979"/>
              <a:ext cx="7560563" cy="9582400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10" name="Title 9"/>
          <p:cNvSpPr txBox="1">
            <a:spLocks/>
          </p:cNvSpPr>
          <p:nvPr/>
        </p:nvSpPr>
        <p:spPr>
          <a:xfrm>
            <a:off x="542290" y="363232"/>
            <a:ext cx="6475730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kern="0" dirty="0"/>
              <a:t>Bronze Award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/>
          <a:srcRect l="44584" t="21111" r="29999" b="14445"/>
          <a:stretch/>
        </p:blipFill>
        <p:spPr>
          <a:xfrm>
            <a:off x="2787650" y="2374900"/>
            <a:ext cx="4648200" cy="66294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8844" y="8629259"/>
            <a:ext cx="5746750" cy="1673586"/>
            <a:chOff x="918844" y="8753169"/>
            <a:chExt cx="5746750" cy="154970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69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4"/>
              <a:ext cx="5746750" cy="535940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950772" y="1680718"/>
            <a:ext cx="548830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1C1C1B"/>
                </a:solidFill>
                <a:latin typeface="Arial"/>
                <a:cs typeface="Arial"/>
              </a:rPr>
              <a:t>Planning</a:t>
            </a:r>
            <a:r>
              <a:rPr sz="20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C1C1B"/>
                </a:solidFill>
                <a:latin typeface="Arial"/>
                <a:cs typeface="Arial"/>
              </a:rPr>
              <a:t>a house</a:t>
            </a:r>
            <a:r>
              <a:rPr sz="2000" b="1" spc="-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C1C1B"/>
                </a:solidFill>
                <a:latin typeface="Arial"/>
                <a:cs typeface="Arial"/>
              </a:rPr>
              <a:t>team</a:t>
            </a:r>
            <a:r>
              <a:rPr sz="20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1C1C1B"/>
                </a:solidFill>
                <a:latin typeface="Arial"/>
                <a:cs typeface="Arial"/>
              </a:rPr>
              <a:t>competition </a:t>
            </a:r>
            <a:r>
              <a:rPr sz="2000" b="1" spc="-15" dirty="0">
                <a:solidFill>
                  <a:srgbClr val="1C1C1B"/>
                </a:solidFill>
                <a:latin typeface="Arial"/>
                <a:cs typeface="Arial"/>
              </a:rPr>
              <a:t>in</a:t>
            </a:r>
            <a:r>
              <a:rPr sz="2000" b="1" dirty="0">
                <a:solidFill>
                  <a:srgbClr val="1C1C1B"/>
                </a:solidFill>
                <a:latin typeface="Arial"/>
                <a:cs typeface="Arial"/>
              </a:rPr>
              <a:t> school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27912" y="2523489"/>
            <a:ext cx="5455285" cy="491744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8415" marR="5080" indent="-6350">
              <a:lnSpc>
                <a:spcPct val="100699"/>
              </a:lnSpc>
              <a:spcBef>
                <a:spcPts val="90"/>
              </a:spcBef>
            </a:pPr>
            <a:r>
              <a:rPr sz="1400" spc="5" dirty="0">
                <a:solidFill>
                  <a:srgbClr val="1C1C1B"/>
                </a:solidFill>
                <a:latin typeface="Arial MT"/>
                <a:cs typeface="Arial MT"/>
              </a:rPr>
              <a:t>We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would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like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you to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plan a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competition that you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could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deliver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in </a:t>
            </a:r>
            <a:r>
              <a:rPr sz="14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school.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This competition</a:t>
            </a:r>
            <a:r>
              <a:rPr sz="1400" spc="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does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not</a:t>
            </a:r>
            <a:r>
              <a:rPr sz="1400" spc="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have</a:t>
            </a:r>
            <a:r>
              <a:rPr sz="14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be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delivered</a:t>
            </a:r>
            <a:r>
              <a:rPr sz="14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4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complete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 this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 leadership</a:t>
            </a:r>
            <a:r>
              <a:rPr sz="14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pack, but</a:t>
            </a:r>
            <a:r>
              <a:rPr sz="14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10" dirty="0">
                <a:solidFill>
                  <a:srgbClr val="1C1C1B"/>
                </a:solidFill>
                <a:latin typeface="Arial MT"/>
                <a:cs typeface="Arial MT"/>
              </a:rPr>
              <a:t>we</a:t>
            </a:r>
            <a:r>
              <a:rPr sz="14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would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 like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400" spc="-2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see</a:t>
            </a:r>
            <a:r>
              <a:rPr sz="14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how</a:t>
            </a:r>
            <a:r>
              <a:rPr sz="14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 plan</a:t>
            </a:r>
            <a:r>
              <a:rPr sz="14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4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deliver </a:t>
            </a:r>
            <a:r>
              <a:rPr sz="1400" spc="-37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one.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1500">
              <a:latin typeface="Arial MT"/>
              <a:cs typeface="Arial MT"/>
            </a:endParaRPr>
          </a:p>
          <a:p>
            <a:pPr marL="18415" marR="13335" indent="-6350" algn="just">
              <a:lnSpc>
                <a:spcPct val="100400"/>
              </a:lnSpc>
            </a:pP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You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can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choose the sport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and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format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of the event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that you would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like </a:t>
            </a:r>
            <a:r>
              <a:rPr sz="1400" spc="-37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to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deliver, but remember every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house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team must </a:t>
            </a:r>
            <a:r>
              <a:rPr sz="1400" spc="-10" dirty="0">
                <a:solidFill>
                  <a:srgbClr val="1C1C1B"/>
                </a:solidFill>
                <a:latin typeface="Arial MT"/>
                <a:cs typeface="Arial MT"/>
              </a:rPr>
              <a:t>be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represented and </a:t>
            </a:r>
            <a:r>
              <a:rPr sz="1400" spc="-37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have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 a</a:t>
            </a:r>
            <a:r>
              <a:rPr sz="14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1C1C1B"/>
                </a:solidFill>
                <a:latin typeface="Arial MT"/>
                <a:cs typeface="Arial MT"/>
              </a:rPr>
              <a:t>fair</a:t>
            </a:r>
            <a:r>
              <a:rPr sz="14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1C1C1B"/>
                </a:solidFill>
                <a:latin typeface="Arial MT"/>
                <a:cs typeface="Arial MT"/>
              </a:rPr>
              <a:t>chance.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15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5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6F2F9F"/>
                </a:solidFill>
                <a:latin typeface="Arial MT"/>
                <a:cs typeface="Arial MT"/>
              </a:rPr>
              <a:t>What</a:t>
            </a:r>
            <a:r>
              <a:rPr sz="2000" spc="-2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6F2F9F"/>
                </a:solidFill>
                <a:latin typeface="Arial MT"/>
                <a:cs typeface="Arial MT"/>
              </a:rPr>
              <a:t>do</a:t>
            </a:r>
            <a:r>
              <a:rPr sz="20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6F2F9F"/>
                </a:solidFill>
                <a:latin typeface="Arial MT"/>
                <a:cs typeface="Arial MT"/>
              </a:rPr>
              <a:t>I</a:t>
            </a:r>
            <a:r>
              <a:rPr sz="2000" spc="-1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6F2F9F"/>
                </a:solidFill>
                <a:latin typeface="Arial MT"/>
                <a:cs typeface="Arial MT"/>
              </a:rPr>
              <a:t>need</a:t>
            </a:r>
            <a:r>
              <a:rPr sz="20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2000" spc="-5" dirty="0">
                <a:solidFill>
                  <a:srgbClr val="6F2F9F"/>
                </a:solidFill>
                <a:latin typeface="Arial MT"/>
                <a:cs typeface="Arial MT"/>
              </a:rPr>
              <a:t>to</a:t>
            </a:r>
            <a:r>
              <a:rPr sz="20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6F2F9F"/>
                </a:solidFill>
                <a:latin typeface="Arial MT"/>
                <a:cs typeface="Arial MT"/>
              </a:rPr>
              <a:t>consider?</a:t>
            </a:r>
            <a:endParaRPr sz="2000">
              <a:latin typeface="Arial MT"/>
              <a:cs typeface="Arial MT"/>
            </a:endParaRPr>
          </a:p>
          <a:p>
            <a:pPr marL="469265" indent="-228600">
              <a:lnSpc>
                <a:spcPct val="100000"/>
              </a:lnSpc>
              <a:spcBef>
                <a:spcPts val="770"/>
              </a:spcBef>
              <a:buSzPct val="142857"/>
              <a:buFont typeface="Symbol"/>
              <a:buChar char=""/>
              <a:tabLst>
                <a:tab pos="469900" algn="l"/>
              </a:tabLst>
            </a:pP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The sport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and</a:t>
            </a:r>
            <a:r>
              <a:rPr sz="14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the</a:t>
            </a:r>
            <a:r>
              <a:rPr sz="1400" spc="-2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format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10" dirty="0">
                <a:solidFill>
                  <a:srgbClr val="6F2F9F"/>
                </a:solidFill>
                <a:latin typeface="Arial MT"/>
                <a:cs typeface="Arial MT"/>
              </a:rPr>
              <a:t>of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how</a:t>
            </a:r>
            <a:r>
              <a:rPr sz="1400" spc="-1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it</a:t>
            </a:r>
            <a:r>
              <a:rPr sz="1400" spc="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will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run</a:t>
            </a:r>
            <a:endParaRPr sz="1400">
              <a:latin typeface="Arial MT"/>
              <a:cs typeface="Arial MT"/>
            </a:endParaRPr>
          </a:p>
          <a:p>
            <a:pPr marL="469265" indent="-228600">
              <a:lnSpc>
                <a:spcPct val="100000"/>
              </a:lnSpc>
              <a:spcBef>
                <a:spcPts val="705"/>
              </a:spcBef>
              <a:buSzPct val="142857"/>
              <a:buFont typeface="Symbol"/>
              <a:buChar char=""/>
              <a:tabLst>
                <a:tab pos="469900" algn="l"/>
              </a:tabLst>
            </a:pP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How</a:t>
            </a:r>
            <a:r>
              <a:rPr sz="1400" spc="-2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many</a:t>
            </a:r>
            <a:r>
              <a:rPr sz="1400" spc="-1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house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 teams</a:t>
            </a:r>
            <a:r>
              <a:rPr sz="1400" spc="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are</a:t>
            </a:r>
            <a:r>
              <a:rPr sz="1400" spc="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10" dirty="0">
                <a:solidFill>
                  <a:srgbClr val="6F2F9F"/>
                </a:solidFill>
                <a:latin typeface="Arial MT"/>
                <a:cs typeface="Arial MT"/>
              </a:rPr>
              <a:t>at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my</a:t>
            </a:r>
            <a:r>
              <a:rPr sz="1400" spc="-1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school</a:t>
            </a:r>
            <a:endParaRPr sz="1400">
              <a:latin typeface="Arial MT"/>
              <a:cs typeface="Arial MT"/>
            </a:endParaRPr>
          </a:p>
          <a:p>
            <a:pPr marL="469265" indent="-228600">
              <a:lnSpc>
                <a:spcPct val="100000"/>
              </a:lnSpc>
              <a:spcBef>
                <a:spcPts val="710"/>
              </a:spcBef>
              <a:buSzPct val="142857"/>
              <a:buFont typeface="Symbol"/>
              <a:buChar char=""/>
              <a:tabLst>
                <a:tab pos="469900" algn="l"/>
              </a:tabLst>
            </a:pP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How</a:t>
            </a:r>
            <a:r>
              <a:rPr sz="1400" spc="-2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many</a:t>
            </a:r>
            <a:r>
              <a:rPr sz="1400" spc="-2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people</a:t>
            </a:r>
            <a:r>
              <a:rPr sz="1400" spc="-1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can</a:t>
            </a:r>
            <a:r>
              <a:rPr sz="1400" spc="-2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take</a:t>
            </a:r>
            <a:r>
              <a:rPr sz="1400" spc="-1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part</a:t>
            </a:r>
            <a:endParaRPr sz="1400">
              <a:latin typeface="Arial MT"/>
              <a:cs typeface="Arial MT"/>
            </a:endParaRPr>
          </a:p>
          <a:p>
            <a:pPr marL="469265" indent="-228600">
              <a:lnSpc>
                <a:spcPct val="100000"/>
              </a:lnSpc>
              <a:spcBef>
                <a:spcPts val="710"/>
              </a:spcBef>
              <a:buSzPct val="142857"/>
              <a:buFont typeface="Symbol"/>
              <a:buChar char=""/>
              <a:tabLst>
                <a:tab pos="469900" algn="l"/>
              </a:tabLst>
            </a:pP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What equipment</a:t>
            </a:r>
            <a:r>
              <a:rPr sz="14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will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 I</a:t>
            </a:r>
            <a:r>
              <a:rPr sz="14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need</a:t>
            </a:r>
            <a:endParaRPr sz="1400">
              <a:latin typeface="Arial MT"/>
              <a:cs typeface="Arial MT"/>
            </a:endParaRPr>
          </a:p>
          <a:p>
            <a:pPr marL="469265" indent="-228600">
              <a:lnSpc>
                <a:spcPct val="100000"/>
              </a:lnSpc>
              <a:spcBef>
                <a:spcPts val="710"/>
              </a:spcBef>
              <a:buSzPct val="142857"/>
              <a:buFont typeface="Symbol"/>
              <a:buChar char=""/>
              <a:tabLst>
                <a:tab pos="469900" algn="l"/>
              </a:tabLst>
            </a:pP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Where</a:t>
            </a:r>
            <a:r>
              <a:rPr sz="1400" spc="-2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and</a:t>
            </a:r>
            <a:r>
              <a:rPr sz="1400" spc="-2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when</a:t>
            </a:r>
            <a:r>
              <a:rPr sz="14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will</a:t>
            </a:r>
            <a:r>
              <a:rPr sz="14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it</a:t>
            </a:r>
            <a:r>
              <a:rPr sz="1400" spc="-1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run</a:t>
            </a:r>
            <a:endParaRPr sz="1400">
              <a:latin typeface="Arial MT"/>
              <a:cs typeface="Arial MT"/>
            </a:endParaRPr>
          </a:p>
          <a:p>
            <a:pPr marL="469265" indent="-228600">
              <a:lnSpc>
                <a:spcPct val="100000"/>
              </a:lnSpc>
              <a:spcBef>
                <a:spcPts val="705"/>
              </a:spcBef>
              <a:buSzPct val="142857"/>
              <a:buFont typeface="Symbol"/>
              <a:buChar char=""/>
              <a:tabLst>
                <a:tab pos="469900" algn="l"/>
              </a:tabLst>
            </a:pP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How</a:t>
            </a:r>
            <a:r>
              <a:rPr sz="1400" spc="-2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do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I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determine</a:t>
            </a:r>
            <a:r>
              <a:rPr sz="14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a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winner</a:t>
            </a:r>
            <a:endParaRPr sz="1400">
              <a:latin typeface="Arial MT"/>
              <a:cs typeface="Arial MT"/>
            </a:endParaRPr>
          </a:p>
          <a:p>
            <a:pPr marL="469265" indent="-228600">
              <a:lnSpc>
                <a:spcPct val="100000"/>
              </a:lnSpc>
              <a:spcBef>
                <a:spcPts val="710"/>
              </a:spcBef>
              <a:buSzPct val="142857"/>
              <a:buFont typeface="Symbol"/>
              <a:buChar char=""/>
              <a:tabLst>
                <a:tab pos="469900" algn="l"/>
              </a:tabLst>
            </a:pP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S.T.T.E.P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–</a:t>
            </a:r>
            <a:r>
              <a:rPr sz="1400" spc="-2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What</a:t>
            </a:r>
            <a:r>
              <a:rPr sz="1400" spc="-1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may</a:t>
            </a:r>
            <a:r>
              <a:rPr sz="1400" spc="-15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need changing</a:t>
            </a:r>
            <a:r>
              <a:rPr sz="14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during</a:t>
            </a:r>
            <a:r>
              <a:rPr sz="1400" spc="-1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the</a:t>
            </a:r>
            <a:r>
              <a:rPr sz="1400" dirty="0">
                <a:solidFill>
                  <a:srgbClr val="6F2F9F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event</a:t>
            </a:r>
            <a:endParaRPr sz="1400">
              <a:latin typeface="Arial MT"/>
              <a:cs typeface="Arial MT"/>
            </a:endParaRPr>
          </a:p>
          <a:p>
            <a:pPr marL="469265" indent="-228600">
              <a:lnSpc>
                <a:spcPct val="100000"/>
              </a:lnSpc>
              <a:spcBef>
                <a:spcPts val="705"/>
              </a:spcBef>
              <a:buSzPct val="142857"/>
              <a:buFont typeface="Symbol"/>
              <a:buChar char=""/>
              <a:tabLst>
                <a:tab pos="469900" algn="l"/>
              </a:tabLst>
            </a:pPr>
            <a:r>
              <a:rPr sz="1400" spc="-5" dirty="0">
                <a:solidFill>
                  <a:srgbClr val="6F2F9F"/>
                </a:solidFill>
                <a:latin typeface="Arial MT"/>
                <a:cs typeface="Arial MT"/>
              </a:rPr>
              <a:t>S.M.I.L.E.S</a:t>
            </a:r>
            <a:endParaRPr sz="1400">
              <a:latin typeface="Arial MT"/>
              <a:cs typeface="Arial M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543559" y="298195"/>
            <a:ext cx="6475730" cy="800219"/>
          </a:xfrm>
        </p:spPr>
        <p:txBody>
          <a:bodyPr/>
          <a:lstStyle/>
          <a:p>
            <a:r>
              <a:rPr lang="en-GB" dirty="0"/>
              <a:t>Event Plan</a:t>
            </a:r>
            <a:br>
              <a:rPr lang="en-GB" dirty="0"/>
            </a:br>
            <a:r>
              <a:rPr lang="en-GB" dirty="0"/>
              <a:t>Bronze Award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8844" y="875317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895908" y="1383538"/>
            <a:ext cx="5484495" cy="694245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443355" marR="5080" indent="-1321435">
              <a:lnSpc>
                <a:spcPct val="101099"/>
              </a:lnSpc>
              <a:spcBef>
                <a:spcPts val="75"/>
              </a:spcBef>
            </a:pPr>
            <a:r>
              <a:rPr sz="1800" b="1" dirty="0">
                <a:solidFill>
                  <a:srgbClr val="1C1C1B"/>
                </a:solidFill>
                <a:latin typeface="Arial"/>
                <a:cs typeface="Arial"/>
              </a:rPr>
              <a:t>Doing</a:t>
            </a:r>
            <a:r>
              <a:rPr sz="1800" b="1" spc="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a</a:t>
            </a:r>
            <a:r>
              <a:rPr sz="1800" b="1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risk</a:t>
            </a:r>
            <a:r>
              <a:rPr sz="1800" b="1" spc="-1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assessment</a:t>
            </a:r>
            <a:r>
              <a:rPr sz="1800" b="1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as</a:t>
            </a:r>
            <a:r>
              <a:rPr sz="1800" b="1" spc="2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C1C1B"/>
                </a:solidFill>
                <a:latin typeface="Arial"/>
                <a:cs typeface="Arial"/>
              </a:rPr>
              <a:t>part of</a:t>
            </a:r>
            <a:r>
              <a:rPr sz="1800" b="1" spc="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your</a:t>
            </a:r>
            <a:r>
              <a:rPr sz="1800" b="1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planning </a:t>
            </a:r>
            <a:r>
              <a:rPr sz="1800" b="1" spc="-484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C1C1B"/>
                </a:solidFill>
                <a:latin typeface="Arial"/>
                <a:cs typeface="Arial"/>
              </a:rPr>
              <a:t>help </a:t>
            </a: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keep everyone</a:t>
            </a:r>
            <a:r>
              <a:rPr sz="1800" b="1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safe.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-"/>
              <a:tabLst>
                <a:tab pos="240665" algn="l"/>
                <a:tab pos="241300" algn="l"/>
              </a:tabLst>
            </a:pP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Playing</a:t>
            </a:r>
            <a:r>
              <a:rPr sz="1800" b="1" spc="-2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area</a:t>
            </a:r>
            <a:endParaRPr sz="1800">
              <a:latin typeface="Arial"/>
              <a:cs typeface="Arial"/>
            </a:endParaRPr>
          </a:p>
          <a:p>
            <a:pPr marL="697865" lvl="1" indent="-229235">
              <a:lnSpc>
                <a:spcPct val="100000"/>
              </a:lnSpc>
              <a:spcBef>
                <a:spcPts val="20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It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is clean and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free</a:t>
            </a:r>
            <a:r>
              <a:rPr sz="18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from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obstacles</a:t>
            </a:r>
            <a:endParaRPr sz="1800">
              <a:latin typeface="Arial MT"/>
              <a:cs typeface="Arial MT"/>
            </a:endParaRPr>
          </a:p>
          <a:p>
            <a:pPr marL="697865" lvl="1" indent="-229235">
              <a:lnSpc>
                <a:spcPct val="100000"/>
              </a:lnSpc>
              <a:spcBef>
                <a:spcPts val="15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There is enough space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for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activity</a:t>
            </a:r>
            <a:endParaRPr sz="1800">
              <a:latin typeface="Arial MT"/>
              <a:cs typeface="Arial MT"/>
            </a:endParaRPr>
          </a:p>
          <a:p>
            <a:pPr marL="697865" lvl="1" indent="-229235">
              <a:lnSpc>
                <a:spcPct val="100000"/>
              </a:lnSpc>
              <a:spcBef>
                <a:spcPts val="25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Spectators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and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player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can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move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and</a:t>
            </a:r>
            <a:r>
              <a:rPr sz="18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watch</a:t>
            </a:r>
            <a:endParaRPr sz="1800">
              <a:latin typeface="Arial MT"/>
              <a:cs typeface="Arial MT"/>
            </a:endParaRPr>
          </a:p>
          <a:p>
            <a:pPr marL="697865" lvl="1" indent="-229235">
              <a:lnSpc>
                <a:spcPct val="100000"/>
              </a:lnSpc>
              <a:spcBef>
                <a:spcPts val="10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Weather,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temperature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and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noise</a:t>
            </a:r>
            <a:r>
              <a:rPr sz="18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are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fine</a:t>
            </a:r>
            <a:endParaRPr sz="18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Clr>
                <a:srgbClr val="1C1C1B"/>
              </a:buClr>
              <a:buFont typeface="Wingdings"/>
              <a:buChar char=""/>
            </a:pPr>
            <a:endParaRPr sz="19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-"/>
              <a:tabLst>
                <a:tab pos="240665" algn="l"/>
                <a:tab pos="241300" algn="l"/>
              </a:tabLst>
            </a:pPr>
            <a:r>
              <a:rPr sz="1800" b="1" dirty="0">
                <a:solidFill>
                  <a:srgbClr val="1C1C1B"/>
                </a:solidFill>
                <a:latin typeface="Arial"/>
                <a:cs typeface="Arial"/>
              </a:rPr>
              <a:t>Equipment</a:t>
            </a:r>
            <a:endParaRPr sz="1800">
              <a:latin typeface="Arial"/>
              <a:cs typeface="Arial"/>
            </a:endParaRPr>
          </a:p>
          <a:p>
            <a:pPr marL="697865" lvl="1" indent="-229235">
              <a:lnSpc>
                <a:spcPct val="100000"/>
              </a:lnSpc>
              <a:spcBef>
                <a:spcPts val="35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It</a:t>
            </a:r>
            <a:r>
              <a:rPr sz="18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is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appropriate</a:t>
            </a:r>
            <a:r>
              <a:rPr sz="18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for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the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participants</a:t>
            </a:r>
            <a:endParaRPr sz="1800">
              <a:latin typeface="Arial MT"/>
              <a:cs typeface="Arial MT"/>
            </a:endParaRPr>
          </a:p>
          <a:p>
            <a:pPr marL="697865" lvl="1" indent="-229235">
              <a:lnSpc>
                <a:spcPct val="100000"/>
              </a:lnSpc>
              <a:spcBef>
                <a:spcPts val="10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It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is in 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good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condition</a:t>
            </a:r>
            <a:endParaRPr sz="1800">
              <a:latin typeface="Arial MT"/>
              <a:cs typeface="Arial MT"/>
            </a:endParaRPr>
          </a:p>
          <a:p>
            <a:pPr marL="697865" lvl="1" indent="-229235">
              <a:lnSpc>
                <a:spcPct val="100000"/>
              </a:lnSpc>
              <a:spcBef>
                <a:spcPts val="15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It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is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set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up</a:t>
            </a:r>
            <a:r>
              <a:rPr sz="18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(taken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down)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correctly</a:t>
            </a:r>
            <a:endParaRPr sz="1800">
              <a:latin typeface="Arial MT"/>
              <a:cs typeface="Arial MT"/>
            </a:endParaRPr>
          </a:p>
          <a:p>
            <a:pPr marL="697865" lvl="1" indent="-229235">
              <a:lnSpc>
                <a:spcPct val="100000"/>
              </a:lnSpc>
              <a:spcBef>
                <a:spcPts val="10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It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is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stored safely</a:t>
            </a:r>
            <a:r>
              <a:rPr sz="1800" spc="-2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during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and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after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play</a:t>
            </a:r>
            <a:endParaRPr sz="18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Clr>
                <a:srgbClr val="1C1C1B"/>
              </a:buClr>
              <a:buFont typeface="Wingdings"/>
              <a:buChar char=""/>
            </a:pPr>
            <a:endParaRPr sz="19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-"/>
              <a:tabLst>
                <a:tab pos="240665" algn="l"/>
                <a:tab pos="241300" algn="l"/>
              </a:tabLst>
            </a:pP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Participants</a:t>
            </a:r>
            <a:endParaRPr sz="1800">
              <a:latin typeface="Arial"/>
              <a:cs typeface="Arial"/>
            </a:endParaRPr>
          </a:p>
          <a:p>
            <a:pPr marL="697865" lvl="1" indent="-229235">
              <a:lnSpc>
                <a:spcPct val="100000"/>
              </a:lnSpc>
              <a:spcBef>
                <a:spcPts val="25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Are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wearing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appropriate footwear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and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kit</a:t>
            </a:r>
            <a:endParaRPr sz="1800">
              <a:latin typeface="Arial MT"/>
              <a:cs typeface="Arial MT"/>
            </a:endParaRPr>
          </a:p>
          <a:p>
            <a:pPr marL="697865" lvl="1" indent="-229235">
              <a:lnSpc>
                <a:spcPct val="100000"/>
              </a:lnSpc>
              <a:spcBef>
                <a:spcPts val="10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Have</a:t>
            </a:r>
            <a:r>
              <a:rPr sz="18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removed</a:t>
            </a:r>
            <a:r>
              <a:rPr sz="18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jewellery or</a:t>
            </a:r>
            <a:r>
              <a:rPr sz="18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accessories</a:t>
            </a:r>
            <a:endParaRPr sz="1800">
              <a:latin typeface="Arial MT"/>
              <a:cs typeface="Arial MT"/>
            </a:endParaRPr>
          </a:p>
          <a:p>
            <a:pPr marL="697865" lvl="1" indent="-229235">
              <a:lnSpc>
                <a:spcPct val="100000"/>
              </a:lnSpc>
              <a:spcBef>
                <a:spcPts val="15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Understand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the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rules</a:t>
            </a:r>
            <a:r>
              <a:rPr sz="18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and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safety</a:t>
            </a:r>
            <a:r>
              <a:rPr sz="1800" spc="-2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procedures</a:t>
            </a:r>
            <a:endParaRPr sz="1800">
              <a:latin typeface="Arial MT"/>
              <a:cs typeface="Arial MT"/>
            </a:endParaRPr>
          </a:p>
          <a:p>
            <a:pPr marL="697865" lvl="1" indent="-229235">
              <a:lnSpc>
                <a:spcPct val="100000"/>
              </a:lnSpc>
              <a:spcBef>
                <a:spcPts val="10"/>
              </a:spcBef>
              <a:buFont typeface="Wingdings"/>
              <a:buChar char=""/>
              <a:tabLst>
                <a:tab pos="698500" algn="l"/>
              </a:tabLst>
            </a:pP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Have no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health</a:t>
            </a:r>
            <a:r>
              <a:rPr sz="18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reasons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for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not</a:t>
            </a:r>
            <a:r>
              <a:rPr sz="18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taking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part</a:t>
            </a:r>
            <a:endParaRPr sz="18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Clr>
                <a:srgbClr val="1C1C1B"/>
              </a:buClr>
              <a:buFont typeface="Wingdings"/>
              <a:buChar char=""/>
            </a:pPr>
            <a:endParaRPr sz="19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-"/>
              <a:tabLst>
                <a:tab pos="240665" algn="l"/>
                <a:tab pos="241300" algn="l"/>
              </a:tabLst>
            </a:pPr>
            <a:r>
              <a:rPr sz="1800" b="1" spc="-5" dirty="0">
                <a:solidFill>
                  <a:srgbClr val="1C1C1B"/>
                </a:solidFill>
                <a:latin typeface="Arial"/>
                <a:cs typeface="Arial"/>
              </a:rPr>
              <a:t>Organisers</a:t>
            </a:r>
            <a:endParaRPr sz="1800">
              <a:latin typeface="Arial"/>
              <a:cs typeface="Arial"/>
            </a:endParaRPr>
          </a:p>
          <a:p>
            <a:pPr marL="469265" lvl="1" indent="-228600">
              <a:lnSpc>
                <a:spcPct val="100000"/>
              </a:lnSpc>
              <a:spcBef>
                <a:spcPts val="25"/>
              </a:spcBef>
              <a:buFont typeface="Wingdings"/>
              <a:buChar char=""/>
              <a:tabLst>
                <a:tab pos="469900" algn="l"/>
              </a:tabLst>
            </a:pP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Know</a:t>
            </a:r>
            <a:r>
              <a:rPr sz="1800" spc="-4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the</a:t>
            </a:r>
            <a:r>
              <a:rPr sz="1800" spc="-2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safety</a:t>
            </a:r>
            <a:r>
              <a:rPr sz="1800" spc="-2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procedures</a:t>
            </a:r>
            <a:endParaRPr sz="1800">
              <a:latin typeface="Arial MT"/>
              <a:cs typeface="Arial MT"/>
            </a:endParaRPr>
          </a:p>
          <a:p>
            <a:pPr marL="469265" lvl="1" indent="-228600">
              <a:lnSpc>
                <a:spcPct val="100000"/>
              </a:lnSpc>
              <a:spcBef>
                <a:spcPts val="10"/>
              </a:spcBef>
              <a:buFont typeface="Wingdings"/>
              <a:buChar char=""/>
              <a:tabLst>
                <a:tab pos="469900" algn="l"/>
              </a:tabLst>
            </a:pP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Know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where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to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find</a:t>
            </a:r>
            <a:r>
              <a:rPr sz="18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First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 Aid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provision</a:t>
            </a:r>
            <a:endParaRPr sz="1800">
              <a:latin typeface="Arial MT"/>
              <a:cs typeface="Arial MT"/>
            </a:endParaRPr>
          </a:p>
          <a:p>
            <a:pPr marL="469265" lvl="1" indent="-228600">
              <a:lnSpc>
                <a:spcPct val="100000"/>
              </a:lnSpc>
              <a:spcBef>
                <a:spcPts val="10"/>
              </a:spcBef>
              <a:buFont typeface="Wingdings"/>
              <a:buChar char=""/>
              <a:tabLst>
                <a:tab pos="469900" algn="l"/>
              </a:tabLst>
            </a:pP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Report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any</a:t>
            </a:r>
            <a:r>
              <a:rPr sz="18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incidents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 to </a:t>
            </a:r>
            <a:r>
              <a:rPr sz="1800" spc="-5" dirty="0">
                <a:solidFill>
                  <a:srgbClr val="1C1C1B"/>
                </a:solidFill>
                <a:latin typeface="Arial MT"/>
                <a:cs typeface="Arial MT"/>
              </a:rPr>
              <a:t>school</a:t>
            </a:r>
            <a:r>
              <a:rPr sz="18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1C1C1B"/>
                </a:solidFill>
                <a:latin typeface="Arial MT"/>
                <a:cs typeface="Arial MT"/>
              </a:rPr>
              <a:t>staff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10" name="Title 9"/>
          <p:cNvSpPr txBox="1">
            <a:spLocks/>
          </p:cNvSpPr>
          <p:nvPr/>
        </p:nvSpPr>
        <p:spPr>
          <a:xfrm>
            <a:off x="543559" y="298195"/>
            <a:ext cx="6475730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kern="0" dirty="0"/>
              <a:t>Bronze Award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918844" y="8753170"/>
            <a:ext cx="5746750" cy="1550035"/>
            <a:chOff x="918844" y="8753170"/>
            <a:chExt cx="5746750" cy="155003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621791" y="1970785"/>
          <a:ext cx="6309994" cy="655573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68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3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76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3296">
                <a:tc>
                  <a:txBody>
                    <a:bodyPr/>
                    <a:lstStyle/>
                    <a:p>
                      <a:pPr marL="275590" marR="262255" indent="-2076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200" b="1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2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b="1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mpeti</a:t>
                      </a:r>
                      <a:r>
                        <a:rPr sz="12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b="1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ion  </a:t>
                      </a:r>
                      <a:r>
                        <a:rPr sz="12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format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152400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sz="1200" b="1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7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296545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sz="1200" b="1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Pros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7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356235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sz="12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Cons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7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137160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sz="1200" b="1" spc="-5" dirty="0">
                          <a:solidFill>
                            <a:srgbClr val="1C1C1B"/>
                          </a:solidFill>
                          <a:latin typeface="Arial"/>
                          <a:cs typeface="Arial"/>
                        </a:rPr>
                        <a:t>Adaptations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7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11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142875">
                        <a:lnSpc>
                          <a:spcPct val="100000"/>
                        </a:lnSpc>
                      </a:pPr>
                      <a:r>
                        <a:rPr sz="14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Knockout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278765">
                        <a:lnSpc>
                          <a:spcPct val="1010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are knocked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out</a:t>
                      </a:r>
                      <a:r>
                        <a:rPr sz="1100" spc="-2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if</a:t>
                      </a:r>
                      <a:r>
                        <a:rPr sz="1100" spc="-1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they</a:t>
                      </a:r>
                      <a:r>
                        <a:rPr sz="1100" spc="-3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lose. </a:t>
                      </a:r>
                      <a:r>
                        <a:rPr sz="1100" spc="-29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Winner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progress</a:t>
                      </a:r>
                      <a:r>
                        <a:rPr sz="1100" spc="-5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to</a:t>
                      </a:r>
                      <a:r>
                        <a:rPr sz="1100" spc="-5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the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next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round.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6675" marR="262255">
                        <a:lnSpc>
                          <a:spcPct val="100499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Quick</a:t>
                      </a:r>
                      <a:r>
                        <a:rPr sz="1100" spc="-3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way</a:t>
                      </a:r>
                      <a:r>
                        <a:rPr sz="1100" spc="-5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to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identify a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winner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6675" marR="292100">
                        <a:lnSpc>
                          <a:spcPct val="100699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 </a:t>
                      </a:r>
                      <a:r>
                        <a:rPr sz="1100" spc="-29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learn</a:t>
                      </a:r>
                      <a:r>
                        <a:rPr sz="1100" spc="-3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to</a:t>
                      </a:r>
                      <a:r>
                        <a:rPr sz="1100" spc="-4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deal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with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pressure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19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 marR="286385">
                        <a:lnSpc>
                          <a:spcPct val="100499"/>
                        </a:lnSpc>
                      </a:pP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Lack</a:t>
                      </a:r>
                      <a:r>
                        <a:rPr sz="1100" spc="-3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sz="1100" spc="-2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playing </a:t>
                      </a:r>
                      <a:r>
                        <a:rPr sz="1100" spc="-29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time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for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who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are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knocked</a:t>
                      </a:r>
                      <a:r>
                        <a:rPr sz="1100" spc="-2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out.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 marR="337820">
                        <a:lnSpc>
                          <a:spcPct val="100899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Not everyone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will</a:t>
                      </a:r>
                      <a:r>
                        <a:rPr sz="1100" spc="-2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get</a:t>
                      </a:r>
                      <a:r>
                        <a:rPr sz="1100" spc="-2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to</a:t>
                      </a:r>
                      <a:r>
                        <a:rPr sz="1100" spc="-1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play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everyone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6675" marR="341630">
                        <a:lnSpc>
                          <a:spcPct val="100600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Have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 round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robin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stage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before the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knockout</a:t>
                      </a:r>
                      <a:r>
                        <a:rPr sz="1100" spc="-7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stage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04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280670" marR="442595" indent="-29209">
                        <a:lnSpc>
                          <a:spcPct val="100699"/>
                        </a:lnSpc>
                      </a:pPr>
                      <a:r>
                        <a:rPr sz="14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</a:t>
                      </a:r>
                      <a:r>
                        <a:rPr sz="14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ound  </a:t>
                      </a:r>
                      <a:r>
                        <a:rPr sz="14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Robin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8580" marR="309245">
                        <a:lnSpc>
                          <a:spcPct val="100499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All</a:t>
                      </a:r>
                      <a:r>
                        <a:rPr sz="1100" spc="-4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participants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play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each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other. The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winner</a:t>
                      </a:r>
                      <a:r>
                        <a:rPr sz="1100" spc="-3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has</a:t>
                      </a:r>
                      <a:r>
                        <a:rPr sz="1100" spc="-4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the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best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score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at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end.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2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66675" marR="307975">
                        <a:lnSpc>
                          <a:spcPct val="100899"/>
                        </a:lnSpc>
                        <a:spcBef>
                          <a:spcPts val="484"/>
                        </a:spcBef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Maximum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p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rt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on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6675" marR="260350">
                        <a:lnSpc>
                          <a:spcPct val="100600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Creates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more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rtu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n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es  for</a:t>
                      </a:r>
                      <a:r>
                        <a:rPr sz="1100" spc="-3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success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159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417195">
                        <a:lnSpc>
                          <a:spcPct val="100899"/>
                        </a:lnSpc>
                        <a:spcBef>
                          <a:spcPts val="484"/>
                        </a:spcBef>
                      </a:pP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Takes</a:t>
                      </a:r>
                      <a:r>
                        <a:rPr sz="1100" spc="-5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1100" spc="-4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long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time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 marR="268605">
                        <a:lnSpc>
                          <a:spcPct val="100600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may be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waiting </a:t>
                      </a:r>
                      <a:r>
                        <a:rPr sz="1100" spc="-29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around</a:t>
                      </a:r>
                      <a:r>
                        <a:rPr sz="1100" spc="-4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for</a:t>
                      </a:r>
                      <a:r>
                        <a:rPr sz="1100" spc="-3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their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turn.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159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6675" marR="382270">
                        <a:lnSpc>
                          <a:spcPct val="1006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Have smaller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groups so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re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uce </a:t>
                      </a:r>
                      <a:r>
                        <a:rPr sz="1100" spc="-2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ng 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time.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995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32080" marR="322580" indent="28575">
                        <a:lnSpc>
                          <a:spcPct val="100699"/>
                        </a:lnSpc>
                      </a:pPr>
                      <a:r>
                        <a:rPr sz="14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Personal </a:t>
                      </a:r>
                      <a:r>
                        <a:rPr sz="1400" spc="-37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challenge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68580" marR="295910">
                        <a:lnSpc>
                          <a:spcPct val="1006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participate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as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individuals</a:t>
                      </a:r>
                      <a:r>
                        <a:rPr sz="1100" spc="-7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and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the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aim is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to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improve with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own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performance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275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Suits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 marL="66675" marR="268605">
                        <a:lnSpc>
                          <a:spcPct val="100699"/>
                        </a:lnSpc>
                      </a:pP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who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are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moti</a:t>
                      </a:r>
                      <a:r>
                        <a:rPr sz="1100" spc="-1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v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ated by  personal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best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6675" marR="385445">
                        <a:lnSpc>
                          <a:spcPct val="100899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Builds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co</a:t>
                      </a:r>
                      <a:r>
                        <a:rPr sz="1100" spc="-2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n</a:t>
                      </a:r>
                      <a:r>
                        <a:rPr sz="1100" spc="1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f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e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nce  and</a:t>
                      </a:r>
                      <a:r>
                        <a:rPr sz="1100" spc="-2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skills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337820">
                        <a:lnSpc>
                          <a:spcPct val="100699"/>
                        </a:lnSpc>
                        <a:spcBef>
                          <a:spcPts val="605"/>
                        </a:spcBef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Need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compet</a:t>
                      </a:r>
                      <a:r>
                        <a:rPr sz="1100" spc="-2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tors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to  be self-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motivated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 marR="260350">
                        <a:lnSpc>
                          <a:spcPct val="1006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May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reduce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opportunities</a:t>
                      </a:r>
                      <a:r>
                        <a:rPr sz="1100" spc="-5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to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build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social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skills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768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6675" marR="457834">
                        <a:lnSpc>
                          <a:spcPct val="100600"/>
                        </a:lnSpc>
                      </a:pP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U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se perso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n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al 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challenge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to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help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set the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initial</a:t>
                      </a:r>
                      <a:r>
                        <a:rPr sz="1100" spc="-2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raking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13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96215" marR="324485" indent="-64135">
                        <a:lnSpc>
                          <a:spcPct val="100699"/>
                        </a:lnSpc>
                      </a:pPr>
                      <a:r>
                        <a:rPr sz="14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Ladder</a:t>
                      </a:r>
                      <a:r>
                        <a:rPr sz="1400" spc="-8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or </a:t>
                      </a:r>
                      <a:r>
                        <a:rPr sz="1400" spc="-38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pyramid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277495">
                        <a:lnSpc>
                          <a:spcPct val="1006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are</a:t>
                      </a:r>
                      <a:r>
                        <a:rPr sz="1100" spc="-5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ranked</a:t>
                      </a:r>
                      <a:r>
                        <a:rPr sz="1100" spc="-4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and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play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others 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at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1100" spc="-2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same</a:t>
                      </a:r>
                      <a:r>
                        <a:rPr sz="1100" spc="-2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level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275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 marL="66675" marR="377825">
                        <a:lnSpc>
                          <a:spcPct val="100499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l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ay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others  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similar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standard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6675" marR="260985">
                        <a:lnSpc>
                          <a:spcPct val="100600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can</a:t>
                      </a:r>
                      <a:r>
                        <a:rPr sz="1100" spc="-3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see</a:t>
                      </a:r>
                      <a:r>
                        <a:rPr sz="1100" spc="-4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their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progress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75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Needs</a:t>
                      </a:r>
                      <a:r>
                        <a:rPr sz="1100" spc="-5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enough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 marL="68580" marR="30924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 </a:t>
                      </a:r>
                      <a:r>
                        <a:rPr sz="1100" spc="-1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of </a:t>
                      </a:r>
                      <a:r>
                        <a:rPr sz="1100" spc="-29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similar</a:t>
                      </a:r>
                      <a:r>
                        <a:rPr sz="1100" spc="-7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abilities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 marR="377825">
                        <a:lnSpc>
                          <a:spcPct val="100699"/>
                        </a:lnSpc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Competitors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may</a:t>
                      </a:r>
                      <a:r>
                        <a:rPr sz="1100" spc="-6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disagree </a:t>
                      </a:r>
                      <a:r>
                        <a:rPr sz="1100" spc="-29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with their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abilities.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6675" marR="297180">
                        <a:lnSpc>
                          <a:spcPct val="1006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Use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personal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challenge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to </a:t>
                      </a:r>
                      <a:r>
                        <a:rPr sz="1100" spc="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help</a:t>
                      </a:r>
                      <a:r>
                        <a:rPr sz="1100" spc="-3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set</a:t>
                      </a:r>
                      <a:r>
                        <a:rPr sz="1100" spc="-3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ranking </a:t>
                      </a:r>
                      <a:r>
                        <a:rPr sz="1100" spc="-29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at</a:t>
                      </a:r>
                      <a:r>
                        <a:rPr sz="1100" spc="-15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solidFill>
                            <a:srgbClr val="1C1C1B"/>
                          </a:solidFill>
                          <a:latin typeface="Arial MT"/>
                          <a:cs typeface="Arial MT"/>
                        </a:rPr>
                        <a:t>first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10" name="Title 9"/>
          <p:cNvSpPr txBox="1">
            <a:spLocks/>
          </p:cNvSpPr>
          <p:nvPr/>
        </p:nvSpPr>
        <p:spPr>
          <a:xfrm>
            <a:off x="543559" y="298195"/>
            <a:ext cx="6475730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kern="0" dirty="0"/>
              <a:t>Bronze Award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3559" y="298195"/>
            <a:ext cx="2614295" cy="387607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 marR="5080" indent="60960">
              <a:lnSpc>
                <a:spcPct val="102699"/>
              </a:lnSpc>
              <a:spcBef>
                <a:spcPts val="20"/>
              </a:spcBef>
            </a:pPr>
            <a:r>
              <a:rPr lang="en-GB" dirty="0"/>
              <a:t>Event Plan</a:t>
            </a:r>
            <a:endParaRPr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8844" y="875317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542290" y="2115565"/>
            <a:ext cx="4533900" cy="5210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</a:ln>
        </p:spPr>
        <p:txBody>
          <a:bodyPr vert="horz" wrap="square" lIns="0" tIns="42545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335"/>
              </a:spcBef>
            </a:pPr>
            <a:r>
              <a:rPr sz="850" spc="-5" dirty="0">
                <a:solidFill>
                  <a:srgbClr val="1C1C1B"/>
                </a:solidFill>
                <a:latin typeface="Arial MT"/>
                <a:cs typeface="Arial MT"/>
              </a:rPr>
              <a:t>Work</a:t>
            </a:r>
            <a:r>
              <a:rPr sz="850" spc="-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850" spc="-5" dirty="0">
                <a:solidFill>
                  <a:srgbClr val="1C1C1B"/>
                </a:solidFill>
                <a:latin typeface="Arial MT"/>
                <a:cs typeface="Arial MT"/>
              </a:rPr>
              <a:t>Space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40325" y="4002150"/>
            <a:ext cx="1962150" cy="3324225"/>
          </a:xfrm>
          <a:prstGeom prst="rect">
            <a:avLst/>
          </a:prstGeom>
          <a:solidFill>
            <a:srgbClr val="D0CECE"/>
          </a:solidFill>
          <a:ln w="9525">
            <a:solidFill>
              <a:srgbClr val="000000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508000">
              <a:lnSpc>
                <a:spcPct val="100000"/>
              </a:lnSpc>
              <a:spcBef>
                <a:spcPts val="295"/>
              </a:spcBef>
            </a:pPr>
            <a:r>
              <a:rPr sz="1400" b="1" spc="-5" dirty="0">
                <a:solidFill>
                  <a:srgbClr val="1C1C1B"/>
                </a:solidFill>
                <a:latin typeface="Arial"/>
                <a:cs typeface="Arial"/>
              </a:rPr>
              <a:t>S.T.T.E.P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500">
              <a:latin typeface="Arial"/>
              <a:cs typeface="Arial"/>
            </a:endParaRPr>
          </a:p>
          <a:p>
            <a:pPr marL="122555">
              <a:lnSpc>
                <a:spcPct val="100000"/>
              </a:lnSpc>
              <a:spcBef>
                <a:spcPts val="5"/>
              </a:spcBef>
            </a:pPr>
            <a:r>
              <a:rPr sz="1200" b="1" spc="-5" dirty="0">
                <a:solidFill>
                  <a:srgbClr val="1C1C1B"/>
                </a:solidFill>
                <a:latin typeface="Arial"/>
                <a:cs typeface="Arial"/>
              </a:rPr>
              <a:t>Space</a:t>
            </a:r>
            <a:endParaRPr sz="1200">
              <a:latin typeface="Arial"/>
              <a:cs typeface="Arial"/>
            </a:endParaRPr>
          </a:p>
          <a:p>
            <a:pPr marL="122555" marR="1475740">
              <a:lnSpc>
                <a:spcPct val="305000"/>
              </a:lnSpc>
            </a:pPr>
            <a:r>
              <a:rPr sz="1200" b="1" dirty="0">
                <a:solidFill>
                  <a:srgbClr val="1C1C1B"/>
                </a:solidFill>
                <a:latin typeface="Arial"/>
                <a:cs typeface="Arial"/>
              </a:rPr>
              <a:t>Ta</a:t>
            </a:r>
            <a:r>
              <a:rPr sz="1200" b="1" spc="-5" dirty="0">
                <a:solidFill>
                  <a:srgbClr val="1C1C1B"/>
                </a:solidFill>
                <a:latin typeface="Arial"/>
                <a:cs typeface="Arial"/>
              </a:rPr>
              <a:t>sk  </a:t>
            </a:r>
            <a:r>
              <a:rPr sz="1200" b="1" dirty="0">
                <a:solidFill>
                  <a:srgbClr val="1C1C1B"/>
                </a:solidFill>
                <a:latin typeface="Arial"/>
                <a:cs typeface="Arial"/>
              </a:rPr>
              <a:t>Time</a:t>
            </a:r>
            <a:endParaRPr sz="1200">
              <a:latin typeface="Arial"/>
              <a:cs typeface="Arial"/>
            </a:endParaRPr>
          </a:p>
          <a:p>
            <a:pPr marL="122555" marR="1043305">
              <a:lnSpc>
                <a:spcPts val="4420"/>
              </a:lnSpc>
              <a:spcBef>
                <a:spcPts val="615"/>
              </a:spcBef>
            </a:pPr>
            <a:r>
              <a:rPr sz="1200" b="1" dirty="0">
                <a:solidFill>
                  <a:srgbClr val="1C1C1B"/>
                </a:solidFill>
                <a:latin typeface="Arial"/>
                <a:cs typeface="Arial"/>
              </a:rPr>
              <a:t>Equipment  People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40325" y="2116200"/>
            <a:ext cx="1952625" cy="1809750"/>
          </a:xfrm>
          <a:prstGeom prst="rect">
            <a:avLst/>
          </a:prstGeom>
          <a:solidFill>
            <a:srgbClr val="BCD6ED"/>
          </a:solidFill>
          <a:ln w="9525">
            <a:solidFill>
              <a:srgbClr val="000000"/>
            </a:solidFill>
          </a:ln>
        </p:spPr>
        <p:txBody>
          <a:bodyPr vert="horz" wrap="square" lIns="0" tIns="48260" rIns="0" bIns="0" rtlCol="0">
            <a:spAutoFit/>
          </a:bodyPr>
          <a:lstStyle/>
          <a:p>
            <a:pPr marL="264160">
              <a:lnSpc>
                <a:spcPct val="100000"/>
              </a:lnSpc>
              <a:spcBef>
                <a:spcPts val="380"/>
              </a:spcBef>
            </a:pPr>
            <a:r>
              <a:rPr sz="1100" b="1" dirty="0">
                <a:solidFill>
                  <a:srgbClr val="1C1C1B"/>
                </a:solidFill>
                <a:latin typeface="Arial"/>
                <a:cs typeface="Arial"/>
              </a:rPr>
              <a:t>Equipment</a:t>
            </a:r>
            <a:r>
              <a:rPr sz="1100" b="1" spc="-5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1C1C1B"/>
                </a:solidFill>
                <a:latin typeface="Arial"/>
                <a:cs typeface="Arial"/>
              </a:rPr>
              <a:t>needed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2290" y="1686940"/>
            <a:ext cx="6562725" cy="352425"/>
          </a:xfrm>
          <a:prstGeom prst="rect">
            <a:avLst/>
          </a:prstGeom>
          <a:solidFill>
            <a:srgbClr val="FFD966"/>
          </a:solidFill>
          <a:ln w="9525">
            <a:solidFill>
              <a:srgbClr val="000000"/>
            </a:solidFill>
          </a:ln>
        </p:spPr>
        <p:txBody>
          <a:bodyPr vert="horz" wrap="square" lIns="0" tIns="45719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359"/>
              </a:spcBef>
            </a:pPr>
            <a:r>
              <a:rPr sz="1000" b="1" dirty="0">
                <a:solidFill>
                  <a:srgbClr val="1C1C1B"/>
                </a:solidFill>
                <a:latin typeface="Arial"/>
                <a:cs typeface="Arial"/>
              </a:rPr>
              <a:t>Title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537527" y="7387652"/>
            <a:ext cx="6591300" cy="1066800"/>
            <a:chOff x="537527" y="7387652"/>
            <a:chExt cx="6591300" cy="1066800"/>
          </a:xfrm>
        </p:grpSpPr>
        <p:sp>
          <p:nvSpPr>
            <p:cNvPr id="12" name="object 12"/>
            <p:cNvSpPr/>
            <p:nvPr/>
          </p:nvSpPr>
          <p:spPr>
            <a:xfrm>
              <a:off x="542290" y="7392415"/>
              <a:ext cx="6581775" cy="1057275"/>
            </a:xfrm>
            <a:custGeom>
              <a:avLst/>
              <a:gdLst/>
              <a:ahLst/>
              <a:cxnLst/>
              <a:rect l="l" t="t" r="r" b="b"/>
              <a:pathLst>
                <a:path w="6581775" h="1057275">
                  <a:moveTo>
                    <a:pt x="6581775" y="0"/>
                  </a:moveTo>
                  <a:lnTo>
                    <a:pt x="0" y="0"/>
                  </a:lnTo>
                  <a:lnTo>
                    <a:pt x="0" y="1057275"/>
                  </a:lnTo>
                  <a:lnTo>
                    <a:pt x="6581775" y="1057275"/>
                  </a:lnTo>
                  <a:lnTo>
                    <a:pt x="6581775" y="0"/>
                  </a:lnTo>
                  <a:close/>
                </a:path>
              </a:pathLst>
            </a:custGeom>
            <a:solidFill>
              <a:srgbClr val="FF8A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42290" y="7392415"/>
              <a:ext cx="6581775" cy="1057275"/>
            </a:xfrm>
            <a:custGeom>
              <a:avLst/>
              <a:gdLst/>
              <a:ahLst/>
              <a:cxnLst/>
              <a:rect l="l" t="t" r="r" b="b"/>
              <a:pathLst>
                <a:path w="6581775" h="1057275">
                  <a:moveTo>
                    <a:pt x="0" y="1057275"/>
                  </a:moveTo>
                  <a:lnTo>
                    <a:pt x="6581775" y="1057275"/>
                  </a:lnTo>
                  <a:lnTo>
                    <a:pt x="6581775" y="0"/>
                  </a:lnTo>
                  <a:lnTo>
                    <a:pt x="0" y="0"/>
                  </a:lnTo>
                  <a:lnTo>
                    <a:pt x="0" y="105727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095" y="135254"/>
            <a:ext cx="1969770" cy="94551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8844" y="8753170"/>
            <a:ext cx="5746750" cy="1550035"/>
            <a:chOff x="918844" y="8753170"/>
            <a:chExt cx="5746750" cy="15500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704" y="8753170"/>
              <a:ext cx="5422900" cy="10096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8844" y="9766935"/>
              <a:ext cx="5746750" cy="53594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895908" y="1284477"/>
            <a:ext cx="4723765" cy="8775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3919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1C1C1B"/>
                </a:solidFill>
                <a:latin typeface="Arial"/>
                <a:cs typeface="Arial"/>
              </a:rPr>
              <a:t>Reviewing</a:t>
            </a:r>
            <a:r>
              <a:rPr sz="2000" b="1" spc="-1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1C1C1B"/>
                </a:solidFill>
                <a:latin typeface="Arial"/>
                <a:cs typeface="Arial"/>
              </a:rPr>
              <a:t>my</a:t>
            </a:r>
            <a:r>
              <a:rPr sz="2000" b="1" spc="-35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C1C1B"/>
                </a:solidFill>
                <a:latin typeface="Arial"/>
                <a:cs typeface="Arial"/>
              </a:rPr>
              <a:t>Leadership</a:t>
            </a:r>
            <a:r>
              <a:rPr sz="2000" b="1" spc="-20" dirty="0">
                <a:solidFill>
                  <a:srgbClr val="1C1C1B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C1C1B"/>
                </a:solidFill>
                <a:latin typeface="Arial"/>
                <a:cs typeface="Arial"/>
              </a:rPr>
              <a:t>skills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How</a:t>
            </a:r>
            <a:r>
              <a:rPr sz="1500" spc="-2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did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find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the 6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leadership activities?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46708" y="2164333"/>
            <a:ext cx="5701030" cy="817244"/>
          </a:xfrm>
          <a:custGeom>
            <a:avLst/>
            <a:gdLst/>
            <a:ahLst/>
            <a:cxnLst/>
            <a:rect l="l" t="t" r="r" b="b"/>
            <a:pathLst>
              <a:path w="5701030" h="817244">
                <a:moveTo>
                  <a:pt x="5694540" y="0"/>
                </a:moveTo>
                <a:lnTo>
                  <a:pt x="6096" y="0"/>
                </a:lnTo>
                <a:lnTo>
                  <a:pt x="0" y="0"/>
                </a:lnTo>
                <a:lnTo>
                  <a:pt x="0" y="6096"/>
                </a:lnTo>
                <a:lnTo>
                  <a:pt x="0" y="810768"/>
                </a:lnTo>
                <a:lnTo>
                  <a:pt x="0" y="816864"/>
                </a:lnTo>
                <a:lnTo>
                  <a:pt x="6096" y="816864"/>
                </a:lnTo>
                <a:lnTo>
                  <a:pt x="5694540" y="816864"/>
                </a:lnTo>
                <a:lnTo>
                  <a:pt x="5694540" y="810768"/>
                </a:lnTo>
                <a:lnTo>
                  <a:pt x="6096" y="810768"/>
                </a:lnTo>
                <a:lnTo>
                  <a:pt x="6096" y="6096"/>
                </a:lnTo>
                <a:lnTo>
                  <a:pt x="5694540" y="6096"/>
                </a:lnTo>
                <a:lnTo>
                  <a:pt x="5694540" y="0"/>
                </a:lnTo>
                <a:close/>
              </a:path>
              <a:path w="5701030" h="817244">
                <a:moveTo>
                  <a:pt x="5700725" y="0"/>
                </a:moveTo>
                <a:lnTo>
                  <a:pt x="5694629" y="0"/>
                </a:lnTo>
                <a:lnTo>
                  <a:pt x="5694629" y="6096"/>
                </a:lnTo>
                <a:lnTo>
                  <a:pt x="5694629" y="810768"/>
                </a:lnTo>
                <a:lnTo>
                  <a:pt x="5694629" y="816864"/>
                </a:lnTo>
                <a:lnTo>
                  <a:pt x="5700725" y="816864"/>
                </a:lnTo>
                <a:lnTo>
                  <a:pt x="5700725" y="810768"/>
                </a:lnTo>
                <a:lnTo>
                  <a:pt x="5700725" y="6096"/>
                </a:lnTo>
                <a:lnTo>
                  <a:pt x="570072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27912" y="3189477"/>
            <a:ext cx="5507990" cy="48450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85"/>
              </a:spcBef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What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strengths do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feel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showed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during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your</a:t>
            </a:r>
            <a:r>
              <a:rPr sz="15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planning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and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delivering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the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leadership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activities?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911656" y="3676522"/>
            <a:ext cx="5739130" cy="748665"/>
          </a:xfrm>
          <a:custGeom>
            <a:avLst/>
            <a:gdLst/>
            <a:ahLst/>
            <a:cxnLst/>
            <a:rect l="l" t="t" r="r" b="b"/>
            <a:pathLst>
              <a:path w="5739130" h="748664">
                <a:moveTo>
                  <a:pt x="5732653" y="742200"/>
                </a:moveTo>
                <a:lnTo>
                  <a:pt x="6096" y="742200"/>
                </a:lnTo>
                <a:lnTo>
                  <a:pt x="0" y="742200"/>
                </a:lnTo>
                <a:lnTo>
                  <a:pt x="0" y="748284"/>
                </a:lnTo>
                <a:lnTo>
                  <a:pt x="6096" y="748284"/>
                </a:lnTo>
                <a:lnTo>
                  <a:pt x="5732653" y="748284"/>
                </a:lnTo>
                <a:lnTo>
                  <a:pt x="5732653" y="742200"/>
                </a:lnTo>
                <a:close/>
              </a:path>
              <a:path w="5739130" h="748664">
                <a:moveTo>
                  <a:pt x="5732653" y="0"/>
                </a:moveTo>
                <a:lnTo>
                  <a:pt x="6096" y="0"/>
                </a:lnTo>
                <a:lnTo>
                  <a:pt x="0" y="0"/>
                </a:lnTo>
                <a:lnTo>
                  <a:pt x="0" y="6096"/>
                </a:lnTo>
                <a:lnTo>
                  <a:pt x="0" y="742188"/>
                </a:lnTo>
                <a:lnTo>
                  <a:pt x="6096" y="742188"/>
                </a:lnTo>
                <a:lnTo>
                  <a:pt x="6096" y="6096"/>
                </a:lnTo>
                <a:lnTo>
                  <a:pt x="5732653" y="6096"/>
                </a:lnTo>
                <a:lnTo>
                  <a:pt x="5732653" y="0"/>
                </a:lnTo>
                <a:close/>
              </a:path>
              <a:path w="5739130" h="748664">
                <a:moveTo>
                  <a:pt x="5738812" y="742200"/>
                </a:moveTo>
                <a:lnTo>
                  <a:pt x="5732716" y="742200"/>
                </a:lnTo>
                <a:lnTo>
                  <a:pt x="5732716" y="748284"/>
                </a:lnTo>
                <a:lnTo>
                  <a:pt x="5738812" y="748284"/>
                </a:lnTo>
                <a:lnTo>
                  <a:pt x="5738812" y="742200"/>
                </a:lnTo>
                <a:close/>
              </a:path>
              <a:path w="5739130" h="748664">
                <a:moveTo>
                  <a:pt x="5738812" y="0"/>
                </a:moveTo>
                <a:lnTo>
                  <a:pt x="5732716" y="0"/>
                </a:lnTo>
                <a:lnTo>
                  <a:pt x="5732716" y="6096"/>
                </a:lnTo>
                <a:lnTo>
                  <a:pt x="5732716" y="742188"/>
                </a:lnTo>
                <a:lnTo>
                  <a:pt x="5738812" y="742188"/>
                </a:lnTo>
                <a:lnTo>
                  <a:pt x="5738812" y="6096"/>
                </a:lnTo>
                <a:lnTo>
                  <a:pt x="5738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27912" y="4633086"/>
            <a:ext cx="537019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5" marR="5080" indent="-635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What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part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 the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leadership programme did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find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the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hardest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and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why?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946708" y="5119750"/>
            <a:ext cx="5697855" cy="1170940"/>
          </a:xfrm>
          <a:custGeom>
            <a:avLst/>
            <a:gdLst/>
            <a:ahLst/>
            <a:cxnLst/>
            <a:rect l="l" t="t" r="r" b="b"/>
            <a:pathLst>
              <a:path w="5697855" h="1170939">
                <a:moveTo>
                  <a:pt x="5691492" y="0"/>
                </a:moveTo>
                <a:lnTo>
                  <a:pt x="6096" y="0"/>
                </a:lnTo>
                <a:lnTo>
                  <a:pt x="0" y="0"/>
                </a:lnTo>
                <a:lnTo>
                  <a:pt x="0" y="6057"/>
                </a:lnTo>
                <a:lnTo>
                  <a:pt x="0" y="1164590"/>
                </a:lnTo>
                <a:lnTo>
                  <a:pt x="0" y="1170686"/>
                </a:lnTo>
                <a:lnTo>
                  <a:pt x="6096" y="1170686"/>
                </a:lnTo>
                <a:lnTo>
                  <a:pt x="5691492" y="1170686"/>
                </a:lnTo>
                <a:lnTo>
                  <a:pt x="5691492" y="1164590"/>
                </a:lnTo>
                <a:lnTo>
                  <a:pt x="6096" y="1164590"/>
                </a:lnTo>
                <a:lnTo>
                  <a:pt x="6096" y="6096"/>
                </a:lnTo>
                <a:lnTo>
                  <a:pt x="5691492" y="6096"/>
                </a:lnTo>
                <a:lnTo>
                  <a:pt x="5691492" y="0"/>
                </a:lnTo>
                <a:close/>
              </a:path>
              <a:path w="5697855" h="1170939">
                <a:moveTo>
                  <a:pt x="5697677" y="0"/>
                </a:moveTo>
                <a:lnTo>
                  <a:pt x="5691581" y="0"/>
                </a:lnTo>
                <a:lnTo>
                  <a:pt x="5691581" y="6057"/>
                </a:lnTo>
                <a:lnTo>
                  <a:pt x="5691581" y="1164590"/>
                </a:lnTo>
                <a:lnTo>
                  <a:pt x="5691581" y="1170686"/>
                </a:lnTo>
                <a:lnTo>
                  <a:pt x="5697677" y="1170686"/>
                </a:lnTo>
                <a:lnTo>
                  <a:pt x="5697677" y="1164590"/>
                </a:lnTo>
                <a:lnTo>
                  <a:pt x="5697677" y="6096"/>
                </a:lnTo>
                <a:lnTo>
                  <a:pt x="56976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927912" y="6497192"/>
            <a:ext cx="5487670" cy="71437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8415" marR="5080" indent="-6350">
              <a:lnSpc>
                <a:spcPct val="100699"/>
              </a:lnSpc>
              <a:spcBef>
                <a:spcPts val="85"/>
              </a:spcBef>
            </a:pP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Would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you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like</a:t>
            </a:r>
            <a:r>
              <a:rPr sz="15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to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further your</a:t>
            </a:r>
            <a:r>
              <a:rPr sz="15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leadership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skills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through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any</a:t>
            </a:r>
            <a:r>
              <a:rPr sz="1500" spc="-1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of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the </a:t>
            </a:r>
            <a:r>
              <a:rPr sz="1500" spc="-40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following; Leadership</a:t>
            </a:r>
            <a:r>
              <a:rPr sz="1500" spc="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Academy,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Supporting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primary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school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event,</a:t>
            </a:r>
            <a:r>
              <a:rPr sz="1500" spc="5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running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a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sports cub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10" dirty="0">
                <a:solidFill>
                  <a:srgbClr val="1C1C1B"/>
                </a:solidFill>
                <a:latin typeface="Arial MT"/>
                <a:cs typeface="Arial MT"/>
              </a:rPr>
              <a:t>in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your school?</a:t>
            </a:r>
            <a:r>
              <a:rPr sz="1500" spc="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dirty="0">
                <a:solidFill>
                  <a:srgbClr val="1C1C1B"/>
                </a:solidFill>
                <a:latin typeface="Arial MT"/>
                <a:cs typeface="Arial MT"/>
              </a:rPr>
              <a:t>–</a:t>
            </a:r>
            <a:r>
              <a:rPr sz="1500" spc="-30" dirty="0">
                <a:solidFill>
                  <a:srgbClr val="1C1C1B"/>
                </a:solidFill>
                <a:latin typeface="Arial MT"/>
                <a:cs typeface="Arial MT"/>
              </a:rPr>
              <a:t> </a:t>
            </a:r>
            <a:r>
              <a:rPr sz="1500" spc="-5" dirty="0">
                <a:solidFill>
                  <a:srgbClr val="1C1C1B"/>
                </a:solidFill>
                <a:latin typeface="Arial MT"/>
                <a:cs typeface="Arial MT"/>
              </a:rPr>
              <a:t>Why?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14704" y="7206373"/>
            <a:ext cx="5734685" cy="1500505"/>
          </a:xfrm>
          <a:custGeom>
            <a:avLst/>
            <a:gdLst/>
            <a:ahLst/>
            <a:cxnLst/>
            <a:rect l="l" t="t" r="r" b="b"/>
            <a:pathLst>
              <a:path w="5734684" h="1500504">
                <a:moveTo>
                  <a:pt x="6096" y="6210"/>
                </a:moveTo>
                <a:lnTo>
                  <a:pt x="0" y="6210"/>
                </a:lnTo>
                <a:lnTo>
                  <a:pt x="0" y="1493888"/>
                </a:lnTo>
                <a:lnTo>
                  <a:pt x="6096" y="1493888"/>
                </a:lnTo>
                <a:lnTo>
                  <a:pt x="6096" y="6210"/>
                </a:lnTo>
                <a:close/>
              </a:path>
              <a:path w="5734684" h="1500504">
                <a:moveTo>
                  <a:pt x="5728081" y="1493901"/>
                </a:moveTo>
                <a:lnTo>
                  <a:pt x="6096" y="1493901"/>
                </a:lnTo>
                <a:lnTo>
                  <a:pt x="0" y="1493901"/>
                </a:lnTo>
                <a:lnTo>
                  <a:pt x="0" y="1499984"/>
                </a:lnTo>
                <a:lnTo>
                  <a:pt x="6096" y="1499984"/>
                </a:lnTo>
                <a:lnTo>
                  <a:pt x="5728081" y="1499984"/>
                </a:lnTo>
                <a:lnTo>
                  <a:pt x="5728081" y="1493901"/>
                </a:lnTo>
                <a:close/>
              </a:path>
              <a:path w="5734684" h="1500504">
                <a:moveTo>
                  <a:pt x="5728081" y="0"/>
                </a:moveTo>
                <a:lnTo>
                  <a:pt x="6096" y="0"/>
                </a:lnTo>
                <a:lnTo>
                  <a:pt x="0" y="0"/>
                </a:lnTo>
                <a:lnTo>
                  <a:pt x="0" y="6083"/>
                </a:lnTo>
                <a:lnTo>
                  <a:pt x="6096" y="6083"/>
                </a:lnTo>
                <a:lnTo>
                  <a:pt x="5728081" y="6083"/>
                </a:lnTo>
                <a:lnTo>
                  <a:pt x="5728081" y="0"/>
                </a:lnTo>
                <a:close/>
              </a:path>
              <a:path w="5734684" h="1500504">
                <a:moveTo>
                  <a:pt x="5734240" y="1493901"/>
                </a:moveTo>
                <a:lnTo>
                  <a:pt x="5728144" y="1493901"/>
                </a:lnTo>
                <a:lnTo>
                  <a:pt x="5728144" y="1499984"/>
                </a:lnTo>
                <a:lnTo>
                  <a:pt x="5734240" y="1499984"/>
                </a:lnTo>
                <a:lnTo>
                  <a:pt x="5734240" y="1493901"/>
                </a:lnTo>
                <a:close/>
              </a:path>
              <a:path w="5734684" h="1500504">
                <a:moveTo>
                  <a:pt x="5734240" y="6210"/>
                </a:moveTo>
                <a:lnTo>
                  <a:pt x="5728144" y="6210"/>
                </a:lnTo>
                <a:lnTo>
                  <a:pt x="5728144" y="1493888"/>
                </a:lnTo>
                <a:lnTo>
                  <a:pt x="5734240" y="1493888"/>
                </a:lnTo>
                <a:lnTo>
                  <a:pt x="5734240" y="6210"/>
                </a:lnTo>
                <a:close/>
              </a:path>
              <a:path w="5734684" h="1500504">
                <a:moveTo>
                  <a:pt x="5734240" y="0"/>
                </a:moveTo>
                <a:lnTo>
                  <a:pt x="5728144" y="0"/>
                </a:lnTo>
                <a:lnTo>
                  <a:pt x="5728144" y="6083"/>
                </a:lnTo>
                <a:lnTo>
                  <a:pt x="5734240" y="6083"/>
                </a:lnTo>
                <a:lnTo>
                  <a:pt x="5734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  <p:sp>
        <p:nvSpPr>
          <p:cNvPr id="17" name="Title 9"/>
          <p:cNvSpPr txBox="1">
            <a:spLocks/>
          </p:cNvSpPr>
          <p:nvPr/>
        </p:nvSpPr>
        <p:spPr>
          <a:xfrm>
            <a:off x="543559" y="298195"/>
            <a:ext cx="6475730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kern="0" dirty="0"/>
              <a:t>Bronze Award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050" y="249414"/>
            <a:ext cx="6475730" cy="1200329"/>
          </a:xfrm>
        </p:spPr>
        <p:txBody>
          <a:bodyPr/>
          <a:lstStyle/>
          <a:p>
            <a:r>
              <a:rPr lang="en-GB" dirty="0"/>
              <a:t>Volunteering </a:t>
            </a:r>
            <a:br>
              <a:rPr lang="en-GB" dirty="0"/>
            </a:br>
            <a:r>
              <a:rPr lang="en-GB" dirty="0"/>
              <a:t>Hours – Working </a:t>
            </a:r>
            <a:br>
              <a:rPr lang="en-GB" dirty="0"/>
            </a:br>
            <a:r>
              <a:rPr lang="en-GB" dirty="0"/>
              <a:t>towards Silver/Gold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72" y="2507233"/>
            <a:ext cx="6414770" cy="3323987"/>
          </a:xfrm>
        </p:spPr>
        <p:txBody>
          <a:bodyPr/>
          <a:lstStyle/>
          <a:p>
            <a:r>
              <a:rPr lang="en-GB" dirty="0"/>
              <a:t>Volunteering hours can be completed in a number of different ways such as: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Helping in a sports club or with a sports team at your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Outside of school in a sports club, team, or event such as parkrun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Assisting your school at an SSP competition or event as a team manager/helper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Volunteering hours must be logged and signed off by your teacher, or if this is outside of school then your parent, or event organiser.  There is a volunteering hours log at the back of your pack.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0870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18657" indent="-31486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9472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63260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67049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770838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274626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778415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282204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2EB96A0-8849-49AD-BEC1-D85FA475AFC1}" type="slidenum">
              <a:rPr lang="en-GB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GB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229452"/>
              </p:ext>
            </p:extLst>
          </p:nvPr>
        </p:nvGraphicFramePr>
        <p:xfrm>
          <a:off x="393569" y="1271368"/>
          <a:ext cx="6454511" cy="9104532"/>
        </p:xfrm>
        <a:graphic>
          <a:graphicData uri="http://schemas.openxmlformats.org/drawingml/2006/table">
            <a:tbl>
              <a:tblPr/>
              <a:tblGrid>
                <a:gridCol w="1101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81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2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6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45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96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Date &amp; Time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Event &amp; Venue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Task/Responsibility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Hours</a:t>
                      </a:r>
                      <a:r>
                        <a:rPr lang="en-GB" sz="1500" b="1" baseline="0" dirty="0">
                          <a:latin typeface="Calibri"/>
                          <a:ea typeface="Calibri"/>
                          <a:cs typeface="Times New Roman"/>
                        </a:rPr>
                        <a:t> Volunteered</a:t>
                      </a:r>
                      <a:endParaRPr lang="en-GB" sz="15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Signed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72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2314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18657" indent="-31486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9472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63260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67049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770838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274626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778415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282204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3F1E0A0-F986-4325-BDE9-E7EA96E82DEC}" type="slidenum">
              <a:rPr lang="en-GB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GB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081007"/>
              </p:ext>
            </p:extLst>
          </p:nvPr>
        </p:nvGraphicFramePr>
        <p:xfrm>
          <a:off x="393569" y="1195168"/>
          <a:ext cx="6454511" cy="9104532"/>
        </p:xfrm>
        <a:graphic>
          <a:graphicData uri="http://schemas.openxmlformats.org/drawingml/2006/table">
            <a:tbl>
              <a:tblPr/>
              <a:tblGrid>
                <a:gridCol w="1101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81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2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6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45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96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Date &amp; Time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Event &amp; Venue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Task/Responsibility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Hours</a:t>
                      </a:r>
                      <a:r>
                        <a:rPr lang="en-GB" sz="1500" b="1" baseline="0" dirty="0">
                          <a:latin typeface="Calibri"/>
                          <a:ea typeface="Calibri"/>
                          <a:cs typeface="Times New Roman"/>
                        </a:rPr>
                        <a:t> Volunteered</a:t>
                      </a:r>
                      <a:endParaRPr lang="en-GB" sz="15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Signed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72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9489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18657" indent="-31486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9472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63260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67049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770838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274626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778415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282204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31CD346-E35A-4AF7-BF65-772A8DA31C9D}" type="slidenum">
              <a:rPr lang="en-GB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GB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869266"/>
              </p:ext>
            </p:extLst>
          </p:nvPr>
        </p:nvGraphicFramePr>
        <p:xfrm>
          <a:off x="393569" y="1195168"/>
          <a:ext cx="6454511" cy="9104532"/>
        </p:xfrm>
        <a:graphic>
          <a:graphicData uri="http://schemas.openxmlformats.org/drawingml/2006/table">
            <a:tbl>
              <a:tblPr/>
              <a:tblGrid>
                <a:gridCol w="1101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81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2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6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45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96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Date &amp; Time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Event &amp; Venue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Task/Responsibility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Hours</a:t>
                      </a:r>
                      <a:r>
                        <a:rPr lang="en-GB" sz="1500" b="1" baseline="0" dirty="0">
                          <a:latin typeface="Calibri"/>
                          <a:ea typeface="Calibri"/>
                          <a:cs typeface="Times New Roman"/>
                        </a:rPr>
                        <a:t> Volunteered</a:t>
                      </a:r>
                      <a:endParaRPr lang="en-GB" sz="15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Signed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72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9211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18657" indent="-31486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9472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63260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67049" indent="-2518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770838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274626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778415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282204" indent="-2518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31CD346-E35A-4AF7-BF65-772A8DA31C9D}" type="slidenum">
              <a:rPr lang="en-GB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GB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793173"/>
              </p:ext>
            </p:extLst>
          </p:nvPr>
        </p:nvGraphicFramePr>
        <p:xfrm>
          <a:off x="393569" y="1195168"/>
          <a:ext cx="6454511" cy="9104532"/>
        </p:xfrm>
        <a:graphic>
          <a:graphicData uri="http://schemas.openxmlformats.org/drawingml/2006/table">
            <a:tbl>
              <a:tblPr/>
              <a:tblGrid>
                <a:gridCol w="1101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81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2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6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45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96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Date &amp; Time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Event &amp; Venue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Task/Responsibility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Hours</a:t>
                      </a:r>
                      <a:r>
                        <a:rPr lang="en-GB" sz="1500" b="1" baseline="0" dirty="0">
                          <a:latin typeface="Calibri"/>
                          <a:ea typeface="Calibri"/>
                          <a:cs typeface="Times New Roman"/>
                        </a:rPr>
                        <a:t> Volunteered</a:t>
                      </a:r>
                      <a:endParaRPr lang="en-GB" sz="15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b="1" dirty="0">
                          <a:latin typeface="Calibri"/>
                          <a:ea typeface="Calibri"/>
                          <a:cs typeface="Times New Roman"/>
                        </a:rPr>
                        <a:t>Signed</a:t>
                      </a: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72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27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372" marR="263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30" y="165100"/>
            <a:ext cx="1759555" cy="87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6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</TotalTime>
  <Words>1685</Words>
  <Application>Microsoft Office PowerPoint</Application>
  <PresentationFormat>Custom</PresentationFormat>
  <Paragraphs>288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Arial MT</vt:lpstr>
      <vt:lpstr>Calibri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Leadership  Ladder Stages</vt:lpstr>
      <vt:lpstr>PowerPoint Presentation</vt:lpstr>
      <vt:lpstr>Bronze Award</vt:lpstr>
      <vt:lpstr>PowerPoint Presentation</vt:lpstr>
      <vt:lpstr>PowerPoint Presentation</vt:lpstr>
      <vt:lpstr>Bronze Award</vt:lpstr>
      <vt:lpstr>Bronze Award</vt:lpstr>
      <vt:lpstr>PowerPoint Presentation</vt:lpstr>
      <vt:lpstr>PowerPoint Presentation</vt:lpstr>
      <vt:lpstr>Event Plan Bronze Award</vt:lpstr>
      <vt:lpstr>PowerPoint Presentation</vt:lpstr>
      <vt:lpstr>PowerPoint Presentation</vt:lpstr>
      <vt:lpstr>Event Plan</vt:lpstr>
      <vt:lpstr>PowerPoint Presentation</vt:lpstr>
      <vt:lpstr>Volunteering  Hours – Working  towards Silver/Gold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A Joel</dc:creator>
  <cp:lastModifiedBy>Alexa Joel</cp:lastModifiedBy>
  <cp:revision>13</cp:revision>
  <dcterms:created xsi:type="dcterms:W3CDTF">2021-09-23T11:45:47Z</dcterms:created>
  <dcterms:modified xsi:type="dcterms:W3CDTF">2023-09-21T08:23:40Z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2020-07-16T00:00:00Z</vt:filetime>
  </property>
  <property fmtid="{D5CDD505-2E9C-101B-9397-08002B2CF9AE}" pid="3" name="Creator">
    <vt:lpwstr>Microsoft® Word 2016</vt:lpwstr>
  </property>
  <property fmtid="{D5CDD505-2E9C-101B-9397-08002B2CF9AE}" pid="4" name="LastSaved">
    <vt:filetime>2021-09-23T00:00:00Z</vt:filetime>
  </property>
</Properties>
</file>